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 id="2147483673" r:id="rId4"/>
    <p:sldMasterId id="2147483684" r:id="rId5"/>
    <p:sldMasterId id="2147483695" r:id="rId6"/>
    <p:sldMasterId id="2147483707" r:id="rId7"/>
  </p:sldMasterIdLst>
  <p:notesMasterIdLst>
    <p:notesMasterId r:id="rId9"/>
  </p:notesMasterIdLst>
  <p:sldIdLst>
    <p:sldId id="258" r:id="rId8"/>
    <p:sldId id="260" r:id="rId10"/>
    <p:sldId id="281" r:id="rId11"/>
    <p:sldId id="282" r:id="rId12"/>
    <p:sldId id="335" r:id="rId13"/>
    <p:sldId id="336" r:id="rId14"/>
    <p:sldId id="338" r:id="rId15"/>
    <p:sldId id="339" r:id="rId16"/>
    <p:sldId id="341" r:id="rId17"/>
    <p:sldId id="342" r:id="rId18"/>
    <p:sldId id="343" r:id="rId19"/>
    <p:sldId id="344" r:id="rId20"/>
    <p:sldId id="345" r:id="rId21"/>
    <p:sldId id="346" r:id="rId22"/>
    <p:sldId id="347" r:id="rId23"/>
    <p:sldId id="348" r:id="rId24"/>
    <p:sldId id="368" r:id="rId25"/>
    <p:sldId id="430" r:id="rId26"/>
    <p:sldId id="370" r:id="rId27"/>
    <p:sldId id="371" r:id="rId28"/>
    <p:sldId id="489" r:id="rId29"/>
    <p:sldId id="372" r:id="rId30"/>
    <p:sldId id="375" r:id="rId31"/>
    <p:sldId id="376" r:id="rId32"/>
    <p:sldId id="493" r:id="rId33"/>
    <p:sldId id="494" r:id="rId34"/>
    <p:sldId id="495" r:id="rId35"/>
    <p:sldId id="378" r:id="rId36"/>
    <p:sldId id="496" r:id="rId37"/>
    <p:sldId id="379" r:id="rId38"/>
    <p:sldId id="497" r:id="rId39"/>
    <p:sldId id="384" r:id="rId40"/>
    <p:sldId id="386" r:id="rId41"/>
    <p:sldId id="387" r:id="rId42"/>
    <p:sldId id="388" r:id="rId43"/>
    <p:sldId id="389" r:id="rId44"/>
    <p:sldId id="390" r:id="rId45"/>
    <p:sldId id="393" r:id="rId46"/>
    <p:sldId id="395" r:id="rId47"/>
    <p:sldId id="396" r:id="rId48"/>
    <p:sldId id="397" r:id="rId49"/>
    <p:sldId id="398" r:id="rId50"/>
    <p:sldId id="399" r:id="rId51"/>
    <p:sldId id="400" r:id="rId52"/>
    <p:sldId id="401" r:id="rId53"/>
    <p:sldId id="402" r:id="rId54"/>
    <p:sldId id="403" r:id="rId55"/>
    <p:sldId id="404" r:id="rId56"/>
    <p:sldId id="405" r:id="rId57"/>
    <p:sldId id="406" r:id="rId58"/>
    <p:sldId id="498" r:id="rId59"/>
    <p:sldId id="409" r:id="rId60"/>
    <p:sldId id="410" r:id="rId61"/>
    <p:sldId id="500" r:id="rId62"/>
  </p:sldIdLst>
  <p:sldSz cx="9144000" cy="6858000" type="screen4x3"/>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0EC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4" d="100"/>
          <a:sy n="94" d="100"/>
        </p:scale>
        <p:origin x="1272" y="6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1.xml"/><Relationship Id="rId7" Type="http://schemas.openxmlformats.org/officeDocument/2006/relationships/slideMaster" Target="slideMasters/slideMaster6.xml"/><Relationship Id="rId65" Type="http://schemas.openxmlformats.org/officeDocument/2006/relationships/tableStyles" Target="tableStyles.xml"/><Relationship Id="rId64" Type="http://schemas.openxmlformats.org/officeDocument/2006/relationships/viewProps" Target="viewProps.xml"/><Relationship Id="rId63" Type="http://schemas.openxmlformats.org/officeDocument/2006/relationships/presProps" Target="presProps.xml"/><Relationship Id="rId62" Type="http://schemas.openxmlformats.org/officeDocument/2006/relationships/slide" Target="slides/slide54.xml"/><Relationship Id="rId61" Type="http://schemas.openxmlformats.org/officeDocument/2006/relationships/slide" Target="slides/slide53.xml"/><Relationship Id="rId60" Type="http://schemas.openxmlformats.org/officeDocument/2006/relationships/slide" Target="slides/slide52.xml"/><Relationship Id="rId6" Type="http://schemas.openxmlformats.org/officeDocument/2006/relationships/slideMaster" Target="slideMasters/slideMaster5.xml"/><Relationship Id="rId59" Type="http://schemas.openxmlformats.org/officeDocument/2006/relationships/slide" Target="slides/slide51.xml"/><Relationship Id="rId58" Type="http://schemas.openxmlformats.org/officeDocument/2006/relationships/slide" Target="slides/slide50.xml"/><Relationship Id="rId57" Type="http://schemas.openxmlformats.org/officeDocument/2006/relationships/slide" Target="slides/slide49.xml"/><Relationship Id="rId56" Type="http://schemas.openxmlformats.org/officeDocument/2006/relationships/slide" Target="slides/slide48.xml"/><Relationship Id="rId55" Type="http://schemas.openxmlformats.org/officeDocument/2006/relationships/slide" Target="slides/slide47.xml"/><Relationship Id="rId54" Type="http://schemas.openxmlformats.org/officeDocument/2006/relationships/slide" Target="slides/slide46.xml"/><Relationship Id="rId53" Type="http://schemas.openxmlformats.org/officeDocument/2006/relationships/slide" Target="slides/slide45.xml"/><Relationship Id="rId52" Type="http://schemas.openxmlformats.org/officeDocument/2006/relationships/slide" Target="slides/slide44.xml"/><Relationship Id="rId51" Type="http://schemas.openxmlformats.org/officeDocument/2006/relationships/slide" Target="slides/slide43.xml"/><Relationship Id="rId50" Type="http://schemas.openxmlformats.org/officeDocument/2006/relationships/slide" Target="slides/slide42.xml"/><Relationship Id="rId5" Type="http://schemas.openxmlformats.org/officeDocument/2006/relationships/slideMaster" Target="slideMasters/slideMaster4.xml"/><Relationship Id="rId49" Type="http://schemas.openxmlformats.org/officeDocument/2006/relationships/slide" Target="slides/slide41.xml"/><Relationship Id="rId48" Type="http://schemas.openxmlformats.org/officeDocument/2006/relationships/slide" Target="slides/slide40.xml"/><Relationship Id="rId47" Type="http://schemas.openxmlformats.org/officeDocument/2006/relationships/slide" Target="slides/slide39.xml"/><Relationship Id="rId46" Type="http://schemas.openxmlformats.org/officeDocument/2006/relationships/slide" Target="slides/slide38.xml"/><Relationship Id="rId45" Type="http://schemas.openxmlformats.org/officeDocument/2006/relationships/slide" Target="slides/slide37.xml"/><Relationship Id="rId44" Type="http://schemas.openxmlformats.org/officeDocument/2006/relationships/slide" Target="slides/slide36.xml"/><Relationship Id="rId43" Type="http://schemas.openxmlformats.org/officeDocument/2006/relationships/slide" Target="slides/slide35.xml"/><Relationship Id="rId42" Type="http://schemas.openxmlformats.org/officeDocument/2006/relationships/slide" Target="slides/slide34.xml"/><Relationship Id="rId41" Type="http://schemas.openxmlformats.org/officeDocument/2006/relationships/slide" Target="slides/slide33.xml"/><Relationship Id="rId40" Type="http://schemas.openxmlformats.org/officeDocument/2006/relationships/slide" Target="slides/slide32.xml"/><Relationship Id="rId4" Type="http://schemas.openxmlformats.org/officeDocument/2006/relationships/slideMaster" Target="slideMasters/slideMaster3.xml"/><Relationship Id="rId39" Type="http://schemas.openxmlformats.org/officeDocument/2006/relationships/slide" Target="slides/slide31.xml"/><Relationship Id="rId38" Type="http://schemas.openxmlformats.org/officeDocument/2006/relationships/slide" Target="slides/slide30.xml"/><Relationship Id="rId37" Type="http://schemas.openxmlformats.org/officeDocument/2006/relationships/slide" Target="slides/slide29.xml"/><Relationship Id="rId36" Type="http://schemas.openxmlformats.org/officeDocument/2006/relationships/slide" Target="slides/slide28.xml"/><Relationship Id="rId35" Type="http://schemas.openxmlformats.org/officeDocument/2006/relationships/slide" Target="slides/slide27.xml"/><Relationship Id="rId34" Type="http://schemas.openxmlformats.org/officeDocument/2006/relationships/slide" Target="slides/slide26.xml"/><Relationship Id="rId33" Type="http://schemas.openxmlformats.org/officeDocument/2006/relationships/slide" Target="slides/slide25.xml"/><Relationship Id="rId32" Type="http://schemas.openxmlformats.org/officeDocument/2006/relationships/slide" Target="slides/slide24.xml"/><Relationship Id="rId31" Type="http://schemas.openxmlformats.org/officeDocument/2006/relationships/slide" Target="slides/slide23.xml"/><Relationship Id="rId30" Type="http://schemas.openxmlformats.org/officeDocument/2006/relationships/slide" Target="slides/slide22.xml"/><Relationship Id="rId3" Type="http://schemas.openxmlformats.org/officeDocument/2006/relationships/slideMaster" Target="slideMasters/slideMaster2.xml"/><Relationship Id="rId29" Type="http://schemas.openxmlformats.org/officeDocument/2006/relationships/slide" Target="slides/slide21.xml"/><Relationship Id="rId28" Type="http://schemas.openxmlformats.org/officeDocument/2006/relationships/slide" Target="slides/slide20.xml"/><Relationship Id="rId27" Type="http://schemas.openxmlformats.org/officeDocument/2006/relationships/slide" Target="slides/slide19.xml"/><Relationship Id="rId26" Type="http://schemas.openxmlformats.org/officeDocument/2006/relationships/slide" Target="slides/slide18.xml"/><Relationship Id="rId25" Type="http://schemas.openxmlformats.org/officeDocument/2006/relationships/slide" Target="slides/slide17.xml"/><Relationship Id="rId24" Type="http://schemas.openxmlformats.org/officeDocument/2006/relationships/slide" Target="slides/slide16.xml"/><Relationship Id="rId23" Type="http://schemas.openxmlformats.org/officeDocument/2006/relationships/slide" Target="slides/slide15.xml"/><Relationship Id="rId22" Type="http://schemas.openxmlformats.org/officeDocument/2006/relationships/slide" Target="slides/slide14.xml"/><Relationship Id="rId21" Type="http://schemas.openxmlformats.org/officeDocument/2006/relationships/slide" Target="slides/slide13.xml"/><Relationship Id="rId20" Type="http://schemas.openxmlformats.org/officeDocument/2006/relationships/slide" Target="slides/slide12.xml"/><Relationship Id="rId2" Type="http://schemas.openxmlformats.org/officeDocument/2006/relationships/theme" Target="theme/theme1.xml"/><Relationship Id="rId19" Type="http://schemas.openxmlformats.org/officeDocument/2006/relationships/slide" Target="slides/slide11.xml"/><Relationship Id="rId18" Type="http://schemas.openxmlformats.org/officeDocument/2006/relationships/slide" Target="slides/slide10.xml"/><Relationship Id="rId17" Type="http://schemas.openxmlformats.org/officeDocument/2006/relationships/slide" Target="slides/slide9.xml"/><Relationship Id="rId16" Type="http://schemas.openxmlformats.org/officeDocument/2006/relationships/slide" Target="slides/slide8.xml"/><Relationship Id="rId15" Type="http://schemas.openxmlformats.org/officeDocument/2006/relationships/slide" Target="slides/slide7.xml"/><Relationship Id="rId14" Type="http://schemas.openxmlformats.org/officeDocument/2006/relationships/slide" Target="slides/slide6.xml"/><Relationship Id="rId13" Type="http://schemas.openxmlformats.org/officeDocument/2006/relationships/slide" Target="slides/slide5.xml"/><Relationship Id="rId12" Type="http://schemas.openxmlformats.org/officeDocument/2006/relationships/slide" Target="slides/slide4.xml"/><Relationship Id="rId11" Type="http://schemas.openxmlformats.org/officeDocument/2006/relationships/slide" Target="slides/slide3.xml"/><Relationship Id="rId10" Type="http://schemas.openxmlformats.org/officeDocument/2006/relationships/slide" Target="slides/slide2.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249156" y="1279287"/>
            <a:ext cx="4605433"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4400" kern="1200">
        <a:solidFill>
          <a:schemeClr val="tx1"/>
        </a:solidFill>
        <a:latin typeface="+mj-ea"/>
        <a:ea typeface="+mj-ea"/>
        <a:cs typeface="+mn-cs"/>
      </a:defRPr>
    </a:lvl1pPr>
    <a:lvl2pPr marL="457200" algn="l" defTabSz="914400" rtl="0" eaLnBrk="1" latinLnBrk="0" hangingPunct="1">
      <a:defRPr sz="3200" kern="1200">
        <a:solidFill>
          <a:schemeClr val="tx1"/>
        </a:solidFill>
        <a:latin typeface="+mn-ea"/>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1249363" y="1279525"/>
            <a:ext cx="4605337" cy="3454400"/>
          </a:xfrm>
        </p:spPr>
      </p:sp>
      <p:sp>
        <p:nvSpPr>
          <p:cNvPr id="3" name="文本占位符 2"/>
          <p:cNvSpPr>
            <a:spLocks noGrp="1"/>
          </p:cNvSpPr>
          <p:nvPr>
            <p:ph type="body" idx="3"/>
          </p:nvPr>
        </p:nvSpPr>
        <p:spPr/>
        <p:txBody>
          <a:bodyPr/>
          <a:lstStyle/>
          <a:p>
            <a:r>
              <a:rPr lang="zh-CN" altLang="en-US"/>
              <a:t>交流：</a:t>
            </a:r>
            <a:endParaRPr lang="zh-CN" altLang="en-US"/>
          </a:p>
          <a:p>
            <a:r>
              <a:rPr lang="en-US" altLang="zh-CN"/>
              <a:t>1. </a:t>
            </a:r>
            <a:r>
              <a:rPr lang="zh-CN" altLang="en-US"/>
              <a:t>自己设计程序设计语言</a:t>
            </a:r>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1249363" y="1279525"/>
            <a:ext cx="4605337"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D09BE0F-DC4E-4283-B7F1-82C3D6FA6A0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582420"/>
            <a:ext cx="6858000" cy="192786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cxnSp>
        <p:nvCxnSpPr>
          <p:cNvPr id="9" name="直接连接符 8"/>
          <p:cNvCxnSpPr/>
          <p:nvPr userDrawn="1"/>
        </p:nvCxnSpPr>
        <p:spPr>
          <a:xfrm>
            <a:off x="829310" y="1062990"/>
            <a:ext cx="8315325" cy="17780"/>
          </a:xfrm>
          <a:prstGeom prst="line">
            <a:avLst/>
          </a:prstGeom>
          <a:ln w="25400" cmpd="sng">
            <a:solidFill>
              <a:srgbClr val="270EC2"/>
            </a:solidFill>
            <a:prstDash val="solid"/>
          </a:ln>
        </p:spPr>
        <p:style>
          <a:lnRef idx="1">
            <a:schemeClr val="accent1"/>
          </a:lnRef>
          <a:fillRef idx="0">
            <a:schemeClr val="accent1"/>
          </a:fillRef>
          <a:effectRef idx="0">
            <a:schemeClr val="accent1"/>
          </a:effectRef>
          <a:fontRef idx="minor">
            <a:schemeClr val="tx1"/>
          </a:fontRef>
        </p:style>
      </p:cxnSp>
      <p:pic>
        <p:nvPicPr>
          <p:cNvPr id="7" name="图片 6" descr="ba4b730addc9c83ae6ccf137278807bc"/>
          <p:cNvPicPr>
            <a:picLocks noChangeAspect="1"/>
          </p:cNvPicPr>
          <p:nvPr userDrawn="1"/>
        </p:nvPicPr>
        <p:blipFill>
          <a:blip r:embed="rId2"/>
          <a:stretch>
            <a:fillRect/>
          </a:stretch>
        </p:blipFill>
        <p:spPr>
          <a:xfrm>
            <a:off x="5875020" y="383540"/>
            <a:ext cx="2640330" cy="51816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457201"/>
            <a:ext cx="462915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29841" y="2057400"/>
            <a:ext cx="3124012"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0" y="365125"/>
            <a:ext cx="78867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90081" y="2665379"/>
            <a:ext cx="3655181"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92704" y="2665379"/>
            <a:ext cx="3673182"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0" y="365125"/>
            <a:ext cx="78867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90081" y="2665379"/>
            <a:ext cx="3655181"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92704" y="2665379"/>
            <a:ext cx="3673182"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0" y="365125"/>
            <a:ext cx="78867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90081" y="2665379"/>
            <a:ext cx="3655181"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92704" y="2665379"/>
            <a:ext cx="3673182"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0" y="365125"/>
            <a:ext cx="78867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90081" y="2665379"/>
            <a:ext cx="3655181"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92704" y="2665379"/>
            <a:ext cx="3673182"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628650" y="365125"/>
            <a:ext cx="78867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l="21357" t="596" r="17815" b="4970"/>
          <a:stretch>
            <a:fillRect/>
          </a:stretch>
        </p:blipFill>
        <p:spPr>
          <a:xfrm>
            <a:off x="-14515" y="-14514"/>
            <a:ext cx="9187543" cy="6894285"/>
          </a:xfrm>
          <a:prstGeom prst="rect">
            <a:avLst/>
          </a:prstGeom>
        </p:spPr>
      </p:pic>
      <p:sp>
        <p:nvSpPr>
          <p:cNvPr id="2" name="标题 1"/>
          <p:cNvSpPr>
            <a:spLocks noGrp="1"/>
          </p:cNvSpPr>
          <p:nvPr>
            <p:ph type="ctrTitle"/>
          </p:nvPr>
        </p:nvSpPr>
        <p:spPr>
          <a:xfrm>
            <a:off x="523875" y="2015925"/>
            <a:ext cx="8096250" cy="1791229"/>
          </a:xfrm>
        </p:spPr>
        <p:txBody>
          <a:bodyPr anchor="b">
            <a:normAutofit/>
          </a:bodyPr>
          <a:lstStyle>
            <a:lvl1pPr algn="ctr">
              <a:lnSpc>
                <a:spcPct val="100000"/>
              </a:lnSpc>
              <a:defRPr sz="5400">
                <a:ln w="22225">
                  <a:solidFill>
                    <a:schemeClr val="accent6"/>
                  </a:solidFill>
                </a:ln>
                <a:solidFill>
                  <a:schemeClr val="accent6"/>
                </a:solidFill>
              </a:defRPr>
            </a:lvl1p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523875" y="3864505"/>
            <a:ext cx="8096250" cy="995363"/>
          </a:xfrm>
        </p:spPr>
        <p:txBody>
          <a:bodyPr>
            <a:normAutofit/>
          </a:bodyPr>
          <a:lstStyle>
            <a:lvl1pPr marL="0" indent="0" algn="ctr">
              <a:buNone/>
              <a:defRPr sz="24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smtClean="0"/>
              <a:t>单击此处编辑母版副标题样式</a:t>
            </a:r>
            <a:endParaRPr lang="zh-CN" altLang="en-US" dirty="0"/>
          </a:p>
        </p:txBody>
      </p:sp>
      <p:sp>
        <p:nvSpPr>
          <p:cNvPr id="4" name="日期占位符 3"/>
          <p:cNvSpPr>
            <a:spLocks noGrp="1"/>
          </p:cNvSpPr>
          <p:nvPr>
            <p:ph type="dt" sz="half" idx="10"/>
          </p:nvPr>
        </p:nvSpPr>
        <p:spPr/>
        <p:txBody>
          <a:bodyPr/>
          <a:lstStyle>
            <a:lvl1pPr>
              <a:defRPr>
                <a:solidFill>
                  <a:schemeClr val="bg1"/>
                </a:solidFill>
              </a:defRPr>
            </a:lvl1pPr>
          </a:lstStyle>
          <a:p>
            <a:fld id="{63D5786F-BC08-4492-ADE3-E40311D29F43}" type="datetimeFigureOut">
              <a:rPr lang="zh-CN" altLang="en-US" smtClean="0"/>
            </a:fld>
            <a:endParaRPr lang="zh-CN" altLang="en-US"/>
          </a:p>
        </p:txBody>
      </p:sp>
      <p:sp>
        <p:nvSpPr>
          <p:cNvPr id="5" name="页脚占位符 4"/>
          <p:cNvSpPr>
            <a:spLocks noGrp="1"/>
          </p:cNvSpPr>
          <p:nvPr>
            <p:ph type="ftr" sz="quarter" idx="11"/>
          </p:nvPr>
        </p:nvSpPr>
        <p:spPr/>
        <p:txBody>
          <a:bodyPr/>
          <a:lstStyle>
            <a:lvl1pPr>
              <a:defRPr>
                <a:solidFill>
                  <a:schemeClr val="bg1"/>
                </a:solidFill>
              </a:defRPr>
            </a:lvl1pPr>
          </a:lstStyle>
          <a:p>
            <a:endParaRPr lang="zh-CN" altLang="en-US"/>
          </a:p>
        </p:txBody>
      </p:sp>
      <p:sp>
        <p:nvSpPr>
          <p:cNvPr id="6" name="灯片编号占位符 5"/>
          <p:cNvSpPr>
            <a:spLocks noGrp="1"/>
          </p:cNvSpPr>
          <p:nvPr>
            <p:ph type="sldNum" sz="quarter" idx="12"/>
          </p:nvPr>
        </p:nvSpPr>
        <p:spPr/>
        <p:txBody>
          <a:bodyPr/>
          <a:lstStyle>
            <a:lvl1pPr>
              <a:defRPr>
                <a:solidFill>
                  <a:schemeClr val="bg1"/>
                </a:solidFill>
              </a:defRPr>
            </a:lvl1pPr>
          </a:lstStyle>
          <a:p>
            <a:fld id="{F0A25614-BA29-4FEB-915F-799B17DFBEF8}" type="slidenum">
              <a:rPr lang="zh-CN" altLang="en-US" smtClean="0"/>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n w="22225">
                  <a:solidFill>
                    <a:schemeClr val="accent6"/>
                  </a:solidFill>
                </a:ln>
                <a:solidFill>
                  <a:schemeClr val="accent6"/>
                </a:solidFill>
              </a:defRPr>
            </a:lvl1p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63D5786F-BC08-4492-ADE3-E40311D29F4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A25614-BA29-4FEB-915F-799B17DFBEF8}" type="slidenum">
              <a:rPr lang="zh-CN" altLang="en-US" smtClean="0"/>
            </a:fld>
            <a:endParaRPr lang="zh-CN" altLang="en-US"/>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矩形 6"/>
          <p:cNvSpPr/>
          <p:nvPr/>
        </p:nvSpPr>
        <p:spPr>
          <a:xfrm>
            <a:off x="0" y="2362202"/>
            <a:ext cx="9144000" cy="2116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 name="标题 1"/>
          <p:cNvSpPr>
            <a:spLocks noGrp="1"/>
          </p:cNvSpPr>
          <p:nvPr>
            <p:ph type="title" hasCustomPrompt="1"/>
          </p:nvPr>
        </p:nvSpPr>
        <p:spPr>
          <a:xfrm>
            <a:off x="2745753" y="2379135"/>
            <a:ext cx="6121949" cy="1268942"/>
          </a:xfrm>
        </p:spPr>
        <p:txBody>
          <a:bodyPr anchor="b">
            <a:noAutofit/>
          </a:bodyPr>
          <a:lstStyle>
            <a:lvl1pPr>
              <a:lnSpc>
                <a:spcPct val="100000"/>
              </a:lnSpc>
              <a:defRPr sz="4400">
                <a:ln w="22225">
                  <a:solidFill>
                    <a:schemeClr val="accent5"/>
                  </a:solidFill>
                </a:ln>
                <a:solidFill>
                  <a:schemeClr val="accent5"/>
                </a:solidFill>
              </a:defRPr>
            </a:lvl1pPr>
          </a:lstStyle>
          <a:p>
            <a:r>
              <a:rPr lang="zh-CN" altLang="en-US" dirty="0" smtClean="0"/>
              <a:t>单击此处编辑标题</a:t>
            </a:r>
            <a:endParaRPr lang="zh-CN" altLang="en-US" dirty="0"/>
          </a:p>
        </p:txBody>
      </p:sp>
      <p:sp>
        <p:nvSpPr>
          <p:cNvPr id="3" name="文本占位符 2"/>
          <p:cNvSpPr>
            <a:spLocks noGrp="1"/>
          </p:cNvSpPr>
          <p:nvPr>
            <p:ph type="body" idx="1"/>
          </p:nvPr>
        </p:nvSpPr>
        <p:spPr>
          <a:xfrm>
            <a:off x="2745753" y="3675066"/>
            <a:ext cx="6121949" cy="820737"/>
          </a:xfrm>
        </p:spPr>
        <p:txBody>
          <a:bodyPr>
            <a:normAutofit/>
          </a:bodyPr>
          <a:lstStyle>
            <a:lvl1pPr marL="0" indent="0">
              <a:buNone/>
              <a:defRPr sz="24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dirty="0" smtClean="0"/>
              <a:t>单击此处编辑母版文本样式</a:t>
            </a:r>
            <a:endParaRPr lang="zh-CN" altLang="en-US" dirty="0" smtClean="0"/>
          </a:p>
        </p:txBody>
      </p:sp>
      <p:sp>
        <p:nvSpPr>
          <p:cNvPr id="4" name="日期占位符 3"/>
          <p:cNvSpPr>
            <a:spLocks noGrp="1"/>
          </p:cNvSpPr>
          <p:nvPr>
            <p:ph type="dt" sz="half" idx="10"/>
          </p:nvPr>
        </p:nvSpPr>
        <p:spPr/>
        <p:txBody>
          <a:bodyPr>
            <a:normAutofit/>
          </a:bodyPr>
          <a:lstStyle>
            <a:lvl1pPr>
              <a:defRPr>
                <a:solidFill>
                  <a:schemeClr val="bg1"/>
                </a:solidFill>
              </a:defRPr>
            </a:lvl1pPr>
          </a:lstStyle>
          <a:p>
            <a:fld id="{63D5786F-BC08-4492-ADE3-E40311D29F43}" type="datetimeFigureOut">
              <a:rPr lang="zh-CN" altLang="en-US" smtClean="0"/>
            </a:fld>
            <a:endParaRPr lang="zh-CN" altLang="en-US"/>
          </a:p>
        </p:txBody>
      </p:sp>
      <p:sp>
        <p:nvSpPr>
          <p:cNvPr id="5" name="页脚占位符 4"/>
          <p:cNvSpPr>
            <a:spLocks noGrp="1"/>
          </p:cNvSpPr>
          <p:nvPr>
            <p:ph type="ftr" sz="quarter" idx="11"/>
          </p:nvPr>
        </p:nvSpPr>
        <p:spPr/>
        <p:txBody>
          <a:bodyPr>
            <a:normAutofit/>
          </a:bodyPr>
          <a:lstStyle>
            <a:lvl1pPr>
              <a:defRPr>
                <a:solidFill>
                  <a:schemeClr val="bg1"/>
                </a:solidFill>
              </a:defRPr>
            </a:lvl1pPr>
          </a:lstStyle>
          <a:p>
            <a:endParaRPr lang="zh-CN" altLang="en-US"/>
          </a:p>
        </p:txBody>
      </p:sp>
      <p:sp>
        <p:nvSpPr>
          <p:cNvPr id="6" name="灯片编号占位符 5"/>
          <p:cNvSpPr>
            <a:spLocks noGrp="1"/>
          </p:cNvSpPr>
          <p:nvPr>
            <p:ph type="sldNum" sz="quarter" idx="12"/>
          </p:nvPr>
        </p:nvSpPr>
        <p:spPr/>
        <p:txBody>
          <a:bodyPr>
            <a:normAutofit/>
          </a:bodyPr>
          <a:lstStyle>
            <a:lvl1pPr>
              <a:defRPr>
                <a:solidFill>
                  <a:schemeClr val="bg1"/>
                </a:solidFill>
              </a:defRPr>
            </a:lvl1pPr>
          </a:lstStyle>
          <a:p>
            <a:fld id="{F0A25614-BA29-4FEB-915F-799B17DFBEF8}" type="slidenum">
              <a:rPr lang="zh-CN" altLang="en-US" smtClean="0"/>
            </a:fld>
            <a:endParaRPr lang="zh-CN" altLang="en-US"/>
          </a:p>
        </p:txBody>
      </p:sp>
      <p:sp>
        <p:nvSpPr>
          <p:cNvPr id="8" name="文本框 7"/>
          <p:cNvSpPr txBox="1"/>
          <p:nvPr/>
        </p:nvSpPr>
        <p:spPr>
          <a:xfrm>
            <a:off x="33863" y="2726265"/>
            <a:ext cx="2709334" cy="1322070"/>
          </a:xfrm>
          <a:prstGeom prst="rect">
            <a:avLst/>
          </a:prstGeom>
          <a:noFill/>
        </p:spPr>
        <p:txBody>
          <a:bodyPr wrap="square" rtlCol="0">
            <a:spAutoFit/>
          </a:bodyPr>
          <a:lstStyle/>
          <a:p>
            <a:pPr algn="ctr"/>
            <a:r>
              <a:rPr lang="en-US" altLang="zh-CN" sz="8000" dirty="0" smtClean="0">
                <a:solidFill>
                  <a:schemeClr val="accent6"/>
                </a:solidFill>
              </a:rPr>
              <a:t>2017</a:t>
            </a:r>
            <a:endParaRPr lang="zh-CN" altLang="en-US" sz="8000" dirty="0">
              <a:solidFill>
                <a:schemeClr val="accent6"/>
              </a:solidFil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628650" y="1192193"/>
            <a:ext cx="3886200" cy="4984772"/>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内容占位符 3"/>
          <p:cNvSpPr>
            <a:spLocks noGrp="1"/>
          </p:cNvSpPr>
          <p:nvPr>
            <p:ph sz="half" idx="2"/>
          </p:nvPr>
        </p:nvSpPr>
        <p:spPr>
          <a:xfrm>
            <a:off x="4629150" y="1192193"/>
            <a:ext cx="3886200" cy="4984772"/>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63D5786F-BC08-4492-ADE3-E40311D29F4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0A25614-BA29-4FEB-915F-799B17DFBEF8}" type="slidenum">
              <a:rPr lang="zh-CN" altLang="en-US" smtClean="0"/>
            </a:fld>
            <a:endParaRPr lang="zh-CN" altLang="en-US"/>
          </a:p>
        </p:txBody>
      </p:sp>
      <p:sp>
        <p:nvSpPr>
          <p:cNvPr id="8" name="标题 7"/>
          <p:cNvSpPr>
            <a:spLocks noGrp="1"/>
          </p:cNvSpPr>
          <p:nvPr>
            <p:ph type="title"/>
          </p:nvPr>
        </p:nvSpPr>
        <p:spPr/>
        <p:txBody>
          <a:bodyPr/>
          <a:lstStyle/>
          <a:p>
            <a:r>
              <a:rPr lang="zh-CN" altLang="en-US" smtClean="0"/>
              <a:t>单击此处编辑母版标题样式</a:t>
            </a:r>
            <a:endParaRPr lang="zh-CN" altLang="en-US"/>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3" name="文本占位符 2"/>
          <p:cNvSpPr>
            <a:spLocks noGrp="1"/>
          </p:cNvSpPr>
          <p:nvPr>
            <p:ph type="body" idx="1"/>
          </p:nvPr>
        </p:nvSpPr>
        <p:spPr>
          <a:xfrm>
            <a:off x="629842" y="1278827"/>
            <a:ext cx="3868340" cy="823912"/>
          </a:xfrm>
        </p:spPr>
        <p:txBody>
          <a:bodyPr anchor="b">
            <a:normAutofit/>
          </a:bodyPr>
          <a:lstStyle>
            <a:lvl1pPr marL="0" indent="0">
              <a:buNone/>
              <a:defRPr sz="24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smtClean="0"/>
              <a:t>单击此处编辑母版文本样式</a:t>
            </a:r>
            <a:endParaRPr lang="zh-CN" altLang="en-US" dirty="0" smtClean="0"/>
          </a:p>
        </p:txBody>
      </p:sp>
      <p:sp>
        <p:nvSpPr>
          <p:cNvPr id="4" name="内容占位符 3"/>
          <p:cNvSpPr>
            <a:spLocks noGrp="1"/>
          </p:cNvSpPr>
          <p:nvPr>
            <p:ph sz="half" idx="2"/>
          </p:nvPr>
        </p:nvSpPr>
        <p:spPr>
          <a:xfrm>
            <a:off x="629842" y="2102739"/>
            <a:ext cx="3868340" cy="4096893"/>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5" name="文本占位符 4"/>
          <p:cNvSpPr>
            <a:spLocks noGrp="1"/>
          </p:cNvSpPr>
          <p:nvPr>
            <p:ph type="body" sz="quarter" idx="3"/>
          </p:nvPr>
        </p:nvSpPr>
        <p:spPr>
          <a:xfrm>
            <a:off x="4629150" y="1278827"/>
            <a:ext cx="3887391" cy="823912"/>
          </a:xfrm>
        </p:spPr>
        <p:txBody>
          <a:bodyPr anchor="b">
            <a:normAutofit/>
          </a:bodyPr>
          <a:lstStyle>
            <a:lvl1pPr marL="0" indent="0">
              <a:buNone/>
              <a:defRPr sz="24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29150" y="2102739"/>
            <a:ext cx="3887391" cy="4096893"/>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63D5786F-BC08-4492-ADE3-E40311D29F4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0A25614-BA29-4FEB-915F-799B17DFBEF8}" type="slidenum">
              <a:rPr lang="zh-CN" altLang="en-US" smtClean="0"/>
            </a:fld>
            <a:endParaRPr lang="zh-CN" altLang="en-US"/>
          </a:p>
        </p:txBody>
      </p:sp>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736203" y="2782206"/>
            <a:ext cx="5671595" cy="1293588"/>
          </a:xfrm>
        </p:spPr>
        <p:txBody>
          <a:bodyPr lIns="720000" rIns="720000">
            <a:normAutofit/>
          </a:bodyPr>
          <a:lstStyle>
            <a:lvl1pPr algn="ctr">
              <a:defRPr sz="6000">
                <a:ln w="22225">
                  <a:noFill/>
                </a:ln>
                <a:solidFill>
                  <a:schemeClr val="accent1">
                    <a:lumMod val="75000"/>
                  </a:schemeClr>
                </a:solidFill>
              </a:defRPr>
            </a:lvl1pPr>
          </a:lstStyle>
          <a:p>
            <a:r>
              <a:rPr lang="zh-CN" altLang="en-US" dirty="0" smtClean="0"/>
              <a:t>编辑标题</a:t>
            </a:r>
            <a:endParaRPr lang="zh-CN" altLang="en-US" dirty="0"/>
          </a:p>
        </p:txBody>
      </p:sp>
      <p:sp>
        <p:nvSpPr>
          <p:cNvPr id="3" name="日期占位符 2"/>
          <p:cNvSpPr>
            <a:spLocks noGrp="1"/>
          </p:cNvSpPr>
          <p:nvPr>
            <p:ph type="dt" sz="half" idx="10"/>
          </p:nvPr>
        </p:nvSpPr>
        <p:spPr/>
        <p:txBody>
          <a:bodyPr/>
          <a:lstStyle/>
          <a:p>
            <a:fld id="{63D5786F-BC08-4492-ADE3-E40311D29F4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0A25614-BA29-4FEB-915F-799B17DFBEF8}" type="slidenum">
              <a:rPr lang="zh-CN" altLang="en-US" smtClean="0"/>
            </a:fld>
            <a:endParaRPr lang="zh-CN" altLang="en-US"/>
          </a:p>
        </p:txBody>
      </p:sp>
      <p:sp>
        <p:nvSpPr>
          <p:cNvPr id="8" name="任意多边形 7"/>
          <p:cNvSpPr/>
          <p:nvPr/>
        </p:nvSpPr>
        <p:spPr>
          <a:xfrm>
            <a:off x="1128310" y="2782206"/>
            <a:ext cx="6887381" cy="1293588"/>
          </a:xfrm>
          <a:custGeom>
            <a:avLst/>
            <a:gdLst>
              <a:gd name="connsiteX0" fmla="*/ 6134100 w 6781800"/>
              <a:gd name="connsiteY0" fmla="*/ 0 h 1071575"/>
              <a:gd name="connsiteX1" fmla="*/ 6415924 w 6781800"/>
              <a:gd name="connsiteY1" fmla="*/ 0 h 1071575"/>
              <a:gd name="connsiteX2" fmla="*/ 6451068 w 6781800"/>
              <a:gd name="connsiteY2" fmla="*/ 0 h 1071575"/>
              <a:gd name="connsiteX3" fmla="*/ 6495168 w 6781800"/>
              <a:gd name="connsiteY3" fmla="*/ 0 h 1071575"/>
              <a:gd name="connsiteX4" fmla="*/ 6515185 w 6781800"/>
              <a:gd name="connsiteY4" fmla="*/ 0 h 1071575"/>
              <a:gd name="connsiteX5" fmla="*/ 6542003 w 6781800"/>
              <a:gd name="connsiteY5" fmla="*/ 0 h 1071575"/>
              <a:gd name="connsiteX6" fmla="*/ 6542003 w 6781800"/>
              <a:gd name="connsiteY6" fmla="*/ 2721 h 1071575"/>
              <a:gd name="connsiteX7" fmla="*/ 6542454 w 6781800"/>
              <a:gd name="connsiteY7" fmla="*/ 2767 h 1071575"/>
              <a:gd name="connsiteX8" fmla="*/ 6781800 w 6781800"/>
              <a:gd name="connsiteY8" fmla="*/ 535788 h 1071575"/>
              <a:gd name="connsiteX9" fmla="*/ 6542454 w 6781800"/>
              <a:gd name="connsiteY9" fmla="*/ 1068809 h 1071575"/>
              <a:gd name="connsiteX10" fmla="*/ 6542003 w 6781800"/>
              <a:gd name="connsiteY10" fmla="*/ 1068854 h 1071575"/>
              <a:gd name="connsiteX11" fmla="*/ 6542003 w 6781800"/>
              <a:gd name="connsiteY11" fmla="*/ 1071575 h 1071575"/>
              <a:gd name="connsiteX12" fmla="*/ 6515185 w 6781800"/>
              <a:gd name="connsiteY12" fmla="*/ 1071575 h 1071575"/>
              <a:gd name="connsiteX13" fmla="*/ 6495168 w 6781800"/>
              <a:gd name="connsiteY13" fmla="*/ 1071575 h 1071575"/>
              <a:gd name="connsiteX14" fmla="*/ 6451068 w 6781800"/>
              <a:gd name="connsiteY14" fmla="*/ 1071575 h 1071575"/>
              <a:gd name="connsiteX15" fmla="*/ 6415924 w 6781800"/>
              <a:gd name="connsiteY15" fmla="*/ 1071575 h 1071575"/>
              <a:gd name="connsiteX16" fmla="*/ 6134100 w 6781800"/>
              <a:gd name="connsiteY16" fmla="*/ 1071575 h 1071575"/>
              <a:gd name="connsiteX17" fmla="*/ 6400714 w 6781800"/>
              <a:gd name="connsiteY17" fmla="*/ 535788 h 1071575"/>
              <a:gd name="connsiteX18" fmla="*/ 6134100 w 6781800"/>
              <a:gd name="connsiteY18" fmla="*/ 0 h 1071575"/>
              <a:gd name="connsiteX19" fmla="*/ 239797 w 6781800"/>
              <a:gd name="connsiteY19" fmla="*/ 0 h 1071575"/>
              <a:gd name="connsiteX20" fmla="*/ 266615 w 6781800"/>
              <a:gd name="connsiteY20" fmla="*/ 0 h 1071575"/>
              <a:gd name="connsiteX21" fmla="*/ 286633 w 6781800"/>
              <a:gd name="connsiteY21" fmla="*/ 0 h 1071575"/>
              <a:gd name="connsiteX22" fmla="*/ 330732 w 6781800"/>
              <a:gd name="connsiteY22" fmla="*/ 0 h 1071575"/>
              <a:gd name="connsiteX23" fmla="*/ 365876 w 6781800"/>
              <a:gd name="connsiteY23" fmla="*/ 0 h 1071575"/>
              <a:gd name="connsiteX24" fmla="*/ 647700 w 6781800"/>
              <a:gd name="connsiteY24" fmla="*/ 0 h 1071575"/>
              <a:gd name="connsiteX25" fmla="*/ 381087 w 6781800"/>
              <a:gd name="connsiteY25" fmla="*/ 535788 h 1071575"/>
              <a:gd name="connsiteX26" fmla="*/ 647700 w 6781800"/>
              <a:gd name="connsiteY26" fmla="*/ 1071575 h 1071575"/>
              <a:gd name="connsiteX27" fmla="*/ 365876 w 6781800"/>
              <a:gd name="connsiteY27" fmla="*/ 1071575 h 1071575"/>
              <a:gd name="connsiteX28" fmla="*/ 330732 w 6781800"/>
              <a:gd name="connsiteY28" fmla="*/ 1071575 h 1071575"/>
              <a:gd name="connsiteX29" fmla="*/ 286633 w 6781800"/>
              <a:gd name="connsiteY29" fmla="*/ 1071575 h 1071575"/>
              <a:gd name="connsiteX30" fmla="*/ 266615 w 6781800"/>
              <a:gd name="connsiteY30" fmla="*/ 1071575 h 1071575"/>
              <a:gd name="connsiteX31" fmla="*/ 239797 w 6781800"/>
              <a:gd name="connsiteY31" fmla="*/ 1071575 h 1071575"/>
              <a:gd name="connsiteX32" fmla="*/ 239797 w 6781800"/>
              <a:gd name="connsiteY32" fmla="*/ 1068854 h 1071575"/>
              <a:gd name="connsiteX33" fmla="*/ 239346 w 6781800"/>
              <a:gd name="connsiteY33" fmla="*/ 1068809 h 1071575"/>
              <a:gd name="connsiteX34" fmla="*/ 0 w 6781800"/>
              <a:gd name="connsiteY34" fmla="*/ 535788 h 1071575"/>
              <a:gd name="connsiteX35" fmla="*/ 239346 w 6781800"/>
              <a:gd name="connsiteY35" fmla="*/ 2767 h 1071575"/>
              <a:gd name="connsiteX36" fmla="*/ 239797 w 6781800"/>
              <a:gd name="connsiteY36" fmla="*/ 2721 h 1071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781800" h="1071575">
                <a:moveTo>
                  <a:pt x="6134100" y="0"/>
                </a:moveTo>
                <a:lnTo>
                  <a:pt x="6415924" y="0"/>
                </a:lnTo>
                <a:lnTo>
                  <a:pt x="6451068" y="0"/>
                </a:lnTo>
                <a:lnTo>
                  <a:pt x="6495168" y="0"/>
                </a:lnTo>
                <a:lnTo>
                  <a:pt x="6515185" y="0"/>
                </a:lnTo>
                <a:lnTo>
                  <a:pt x="6542003" y="0"/>
                </a:lnTo>
                <a:lnTo>
                  <a:pt x="6542003" y="2721"/>
                </a:lnTo>
                <a:lnTo>
                  <a:pt x="6542454" y="2767"/>
                </a:lnTo>
                <a:cubicBezTo>
                  <a:pt x="6676935" y="30209"/>
                  <a:pt x="6781800" y="258418"/>
                  <a:pt x="6781800" y="535788"/>
                </a:cubicBezTo>
                <a:cubicBezTo>
                  <a:pt x="6781800" y="813158"/>
                  <a:pt x="6676935" y="1041366"/>
                  <a:pt x="6542454" y="1068809"/>
                </a:cubicBezTo>
                <a:lnTo>
                  <a:pt x="6542003" y="1068854"/>
                </a:lnTo>
                <a:lnTo>
                  <a:pt x="6542003" y="1071575"/>
                </a:lnTo>
                <a:lnTo>
                  <a:pt x="6515185" y="1071575"/>
                </a:lnTo>
                <a:lnTo>
                  <a:pt x="6495168" y="1071575"/>
                </a:lnTo>
                <a:lnTo>
                  <a:pt x="6451068" y="1071575"/>
                </a:lnTo>
                <a:lnTo>
                  <a:pt x="6415924" y="1071575"/>
                </a:lnTo>
                <a:lnTo>
                  <a:pt x="6134100" y="1071575"/>
                </a:lnTo>
                <a:cubicBezTo>
                  <a:pt x="6281402" y="1071575"/>
                  <a:pt x="6400714" y="831649"/>
                  <a:pt x="6400714" y="535788"/>
                </a:cubicBezTo>
                <a:cubicBezTo>
                  <a:pt x="6400714" y="239926"/>
                  <a:pt x="6281402" y="0"/>
                  <a:pt x="6134100" y="0"/>
                </a:cubicBezTo>
                <a:close/>
                <a:moveTo>
                  <a:pt x="239797" y="0"/>
                </a:moveTo>
                <a:lnTo>
                  <a:pt x="266615" y="0"/>
                </a:lnTo>
                <a:lnTo>
                  <a:pt x="286633" y="0"/>
                </a:lnTo>
                <a:lnTo>
                  <a:pt x="330732" y="0"/>
                </a:lnTo>
                <a:lnTo>
                  <a:pt x="365876" y="0"/>
                </a:lnTo>
                <a:lnTo>
                  <a:pt x="647700" y="0"/>
                </a:lnTo>
                <a:cubicBezTo>
                  <a:pt x="500399" y="0"/>
                  <a:pt x="381087" y="239926"/>
                  <a:pt x="381087" y="535788"/>
                </a:cubicBezTo>
                <a:cubicBezTo>
                  <a:pt x="381087" y="831649"/>
                  <a:pt x="500399" y="1071575"/>
                  <a:pt x="647700" y="1071575"/>
                </a:cubicBezTo>
                <a:lnTo>
                  <a:pt x="365876" y="1071575"/>
                </a:lnTo>
                <a:lnTo>
                  <a:pt x="330732" y="1071575"/>
                </a:lnTo>
                <a:lnTo>
                  <a:pt x="286633" y="1071575"/>
                </a:lnTo>
                <a:lnTo>
                  <a:pt x="266615" y="1071575"/>
                </a:lnTo>
                <a:lnTo>
                  <a:pt x="239797" y="1071575"/>
                </a:lnTo>
                <a:lnTo>
                  <a:pt x="239797" y="1068854"/>
                </a:lnTo>
                <a:lnTo>
                  <a:pt x="239346" y="1068809"/>
                </a:lnTo>
                <a:cubicBezTo>
                  <a:pt x="104865" y="1041366"/>
                  <a:pt x="0" y="813158"/>
                  <a:pt x="0" y="535788"/>
                </a:cubicBezTo>
                <a:cubicBezTo>
                  <a:pt x="0" y="258418"/>
                  <a:pt x="104865" y="30209"/>
                  <a:pt x="239346" y="2767"/>
                </a:cubicBezTo>
                <a:lnTo>
                  <a:pt x="239797" y="272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92500" lnSpcReduction="20000"/>
          </a:bodyPr>
          <a:lstStyle/>
          <a:p>
            <a:pPr algn="ctr">
              <a:lnSpc>
                <a:spcPct val="110000"/>
              </a:lnSpc>
            </a:pPr>
            <a:endParaRPr lang="zh-CN" altLang="en-US" sz="8800" b="1" dirty="0">
              <a:solidFill>
                <a:schemeClr val="accent1">
                  <a:lumMod val="75000"/>
                </a:schemeClr>
              </a:solidFil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3D5786F-BC08-4492-ADE3-E40311D29F4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0A25614-BA29-4FEB-915F-799B17DFBEF8}" type="slidenum">
              <a:rPr lang="zh-CN" altLang="en-US" smtClean="0"/>
            </a:fld>
            <a:endParaRPr lang="zh-CN" alt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picTx" preserve="1">
  <p:cSld name="图片与标题">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29841" y="711200"/>
            <a:ext cx="3196800" cy="1600200"/>
          </a:xfrm>
        </p:spPr>
        <p:txBody>
          <a:bodyPr anchor="t" anchorCtr="0">
            <a:noAutofit/>
          </a:bodyPr>
          <a:lstStyle>
            <a:lvl1pPr>
              <a:defRPr sz="3200">
                <a:ln w="22225">
                  <a:noFill/>
                </a:ln>
                <a:solidFill>
                  <a:schemeClr val="accent2">
                    <a:lumMod val="75000"/>
                  </a:schemeClr>
                </a:solidFill>
              </a:defRPr>
            </a:lvl1pPr>
          </a:lstStyle>
          <a:p>
            <a:r>
              <a:rPr lang="zh-CN" altLang="en-US" dirty="0" smtClean="0"/>
              <a:t>单击此处编辑标题</a:t>
            </a:r>
            <a:endParaRPr lang="zh-CN" altLang="en-US" dirty="0"/>
          </a:p>
        </p:txBody>
      </p:sp>
      <p:sp>
        <p:nvSpPr>
          <p:cNvPr id="3" name="图片占位符 2"/>
          <p:cNvSpPr>
            <a:spLocks noGrp="1"/>
          </p:cNvSpPr>
          <p:nvPr>
            <p:ph type="pic" idx="1"/>
          </p:nvPr>
        </p:nvSpPr>
        <p:spPr>
          <a:xfrm>
            <a:off x="4014391" y="733425"/>
            <a:ext cx="4478400" cy="54036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2311400"/>
            <a:ext cx="3196800" cy="3811588"/>
          </a:xfrm>
        </p:spPr>
        <p:txBody>
          <a:bodyPr>
            <a:normAutofit/>
          </a:bodyPr>
          <a:lstStyle>
            <a:lvl1pPr marL="0" indent="0">
              <a:buNone/>
              <a:defRPr sz="20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6EF2F5ED-D19D-4097-92A9-D6092B3D6E6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7AAEAA2-D029-4D23-B6D5-DE004B8B3ED2}" type="slidenum">
              <a:rPr lang="zh-CN" altLang="en-US" smtClean="0"/>
            </a:fld>
            <a:endParaRPr lang="zh-CN" altLang="en-US"/>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269480" y="365125"/>
            <a:ext cx="1245870" cy="5811838"/>
          </a:xfrm>
        </p:spPr>
        <p:txBody>
          <a:bodyPr vert="eaVert">
            <a:normAutofit/>
          </a:bodyPr>
          <a:lstStyle>
            <a:lvl1pPr>
              <a:defRPr sz="3200">
                <a:ln w="22225">
                  <a:noFill/>
                </a:ln>
                <a:solidFill>
                  <a:schemeClr val="accent2">
                    <a:lumMod val="75000"/>
                  </a:schemeClr>
                </a:solidFill>
              </a:defRPr>
            </a:lvl1p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365125"/>
            <a:ext cx="6442710" cy="5811838"/>
          </a:xfrm>
        </p:spPr>
        <p:txBody>
          <a:bodyPr vert="eaVert"/>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63D5786F-BC08-4492-ADE3-E40311D29F4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0A25614-BA29-4FEB-915F-799B17DFBEF8}" type="slidenum">
              <a:rPr lang="zh-CN" altLang="en-US" smtClean="0"/>
            </a:fld>
            <a:endParaRPr lang="zh-CN" altLang="en-US"/>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内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9EFD9D74-47D9-4702-A33C-335B63B48DB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ABC47A4-756D-490B-A52F-7D9E2C9FC05F}" type="slidenum">
              <a:rPr lang="zh-CN" altLang="en-US" smtClean="0"/>
            </a:fld>
            <a:endParaRPr lang="zh-CN" altLang="en-US"/>
          </a:p>
        </p:txBody>
      </p:sp>
      <p:sp>
        <p:nvSpPr>
          <p:cNvPr id="7" name="内容占位符 6"/>
          <p:cNvSpPr>
            <a:spLocks noGrp="1"/>
          </p:cNvSpPr>
          <p:nvPr>
            <p:ph sz="quarter" idx="13"/>
          </p:nvPr>
        </p:nvSpPr>
        <p:spPr>
          <a:xfrm>
            <a:off x="628650" y="529068"/>
            <a:ext cx="7886700" cy="5575095"/>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90081" y="1778438"/>
            <a:ext cx="3655181"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90081" y="2665379"/>
            <a:ext cx="3655181"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92704" y="1778438"/>
            <a:ext cx="3673182"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92704" y="2665379"/>
            <a:ext cx="3673182"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2" Type="http://schemas.openxmlformats.org/officeDocument/2006/relationships/theme" Target="../theme/theme2.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2.xml"/><Relationship Id="rId8" Type="http://schemas.openxmlformats.org/officeDocument/2006/relationships/slideLayout" Target="../slideLayouts/slideLayout31.xml"/><Relationship Id="rId7" Type="http://schemas.openxmlformats.org/officeDocument/2006/relationships/slideLayout" Target="../slideLayouts/slideLayout30.xml"/><Relationship Id="rId6" Type="http://schemas.openxmlformats.org/officeDocument/2006/relationships/slideLayout" Target="../slideLayouts/slideLayout29.xml"/><Relationship Id="rId5" Type="http://schemas.openxmlformats.org/officeDocument/2006/relationships/slideLayout" Target="../slideLayouts/slideLayout28.xml"/><Relationship Id="rId4" Type="http://schemas.openxmlformats.org/officeDocument/2006/relationships/slideLayout" Target="../slideLayouts/slideLayout27.xml"/><Relationship Id="rId3" Type="http://schemas.openxmlformats.org/officeDocument/2006/relationships/slideLayout" Target="../slideLayouts/slideLayout26.xml"/><Relationship Id="rId2" Type="http://schemas.openxmlformats.org/officeDocument/2006/relationships/slideLayout" Target="../slideLayouts/slideLayout25.xml"/><Relationship Id="rId11" Type="http://schemas.openxmlformats.org/officeDocument/2006/relationships/theme" Target="../theme/theme3.xml"/><Relationship Id="rId10" Type="http://schemas.openxmlformats.org/officeDocument/2006/relationships/slideLayout" Target="../slideLayouts/slideLayout33.xml"/><Relationship Id="rId1" Type="http://schemas.openxmlformats.org/officeDocument/2006/relationships/slideLayout" Target="../slideLayouts/slideLayout24.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2.xml"/><Relationship Id="rId8" Type="http://schemas.openxmlformats.org/officeDocument/2006/relationships/slideLayout" Target="../slideLayouts/slideLayout41.xml"/><Relationship Id="rId7" Type="http://schemas.openxmlformats.org/officeDocument/2006/relationships/slideLayout" Target="../slideLayouts/slideLayout40.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3" Type="http://schemas.openxmlformats.org/officeDocument/2006/relationships/slideLayout" Target="../slideLayouts/slideLayout36.xml"/><Relationship Id="rId2" Type="http://schemas.openxmlformats.org/officeDocument/2006/relationships/slideLayout" Target="../slideLayouts/slideLayout35.xml"/><Relationship Id="rId11" Type="http://schemas.openxmlformats.org/officeDocument/2006/relationships/theme" Target="../theme/theme4.xml"/><Relationship Id="rId10" Type="http://schemas.openxmlformats.org/officeDocument/2006/relationships/slideLayout" Target="../slideLayouts/slideLayout43.xml"/><Relationship Id="rId1" Type="http://schemas.openxmlformats.org/officeDocument/2006/relationships/slideLayout" Target="../slideLayouts/slideLayout34.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slideLayout" Target="../slideLayouts/slideLayout51.xml"/><Relationship Id="rId7" Type="http://schemas.openxmlformats.org/officeDocument/2006/relationships/slideLayout" Target="../slideLayouts/slideLayout50.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 Id="rId3" Type="http://schemas.openxmlformats.org/officeDocument/2006/relationships/slideLayout" Target="../slideLayouts/slideLayout46.xml"/><Relationship Id="rId2" Type="http://schemas.openxmlformats.org/officeDocument/2006/relationships/slideLayout" Target="../slideLayouts/slideLayout45.xml"/><Relationship Id="rId12" Type="http://schemas.openxmlformats.org/officeDocument/2006/relationships/theme" Target="../theme/theme5.xml"/><Relationship Id="rId11" Type="http://schemas.openxmlformats.org/officeDocument/2006/relationships/slideLayout" Target="../slideLayouts/slideLayout54.xml"/><Relationship Id="rId10" Type="http://schemas.openxmlformats.org/officeDocument/2006/relationships/slideLayout" Target="../slideLayouts/slideLayout53.xml"/><Relationship Id="rId1" Type="http://schemas.openxmlformats.org/officeDocument/2006/relationships/slideLayout" Target="../slideLayouts/slideLayout44.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63.xml"/><Relationship Id="rId8" Type="http://schemas.openxmlformats.org/officeDocument/2006/relationships/slideLayout" Target="../slideLayouts/slideLayout62.xml"/><Relationship Id="rId7" Type="http://schemas.openxmlformats.org/officeDocument/2006/relationships/slideLayout" Target="../slideLayouts/slideLayout61.xml"/><Relationship Id="rId6" Type="http://schemas.openxmlformats.org/officeDocument/2006/relationships/slideLayout" Target="../slideLayouts/slideLayout60.xml"/><Relationship Id="rId5" Type="http://schemas.openxmlformats.org/officeDocument/2006/relationships/slideLayout" Target="../slideLayouts/slideLayout59.xml"/><Relationship Id="rId4" Type="http://schemas.openxmlformats.org/officeDocument/2006/relationships/slideLayout" Target="../slideLayouts/slideLayout58.xml"/><Relationship Id="rId3" Type="http://schemas.openxmlformats.org/officeDocument/2006/relationships/slideLayout" Target="../slideLayouts/slideLayout57.xml"/><Relationship Id="rId2" Type="http://schemas.openxmlformats.org/officeDocument/2006/relationships/slideLayout" Target="../slideLayouts/slideLayout56.xml"/><Relationship Id="rId15" Type="http://schemas.openxmlformats.org/officeDocument/2006/relationships/theme" Target="../theme/theme6.xml"/><Relationship Id="rId14" Type="http://schemas.openxmlformats.org/officeDocument/2006/relationships/tags" Target="../tags/tag3.xml"/><Relationship Id="rId13" Type="http://schemas.openxmlformats.org/officeDocument/2006/relationships/tags" Target="../tags/tag2.xml"/><Relationship Id="rId12" Type="http://schemas.openxmlformats.org/officeDocument/2006/relationships/tags" Target="../tags/tag1.xml"/><Relationship Id="rId11" Type="http://schemas.openxmlformats.org/officeDocument/2006/relationships/image" Target="../media/image5.png"/><Relationship Id="rId10" Type="http://schemas.openxmlformats.org/officeDocument/2006/relationships/slideLayout" Target="../slideLayouts/slideLayout64.xml"/><Relationship Id="rId1"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28650" y="185194"/>
            <a:ext cx="7886700" cy="752355"/>
          </a:xfrm>
          <a:prstGeom prst="rect">
            <a:avLst/>
          </a:prstGeom>
        </p:spPr>
        <p:txBody>
          <a:bodyPr vert="horz" lIns="91440" tIns="45720" rIns="91440" bIns="4572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custDataLst>
              <p:tags r:id="rId13"/>
            </p:custDataLst>
          </p:nvPr>
        </p:nvSpPr>
        <p:spPr>
          <a:xfrm>
            <a:off x="628650" y="1145894"/>
            <a:ext cx="7886700" cy="5031069"/>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63D5786F-BC08-4492-ADE3-E40311D29F43}" type="datetimeFigureOut">
              <a:rPr lang="zh-CN" altLang="en-US" smtClean="0"/>
            </a:fld>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057400"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F0A25614-BA29-4FEB-915F-799B17DFBEF8}" type="slidenum">
              <a:rPr lang="zh-CN" altLang="en-US" smtClean="0"/>
            </a:fld>
            <a:endParaRPr lang="zh-CN" altLang="en-US"/>
          </a:p>
        </p:txBody>
      </p:sp>
      <p:sp>
        <p:nvSpPr>
          <p:cNvPr id="7" name="KSO_TEMPLATE" hidden="1"/>
          <p:cNvSpPr/>
          <p:nvPr>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Lst>
  <p:txStyles>
    <p:titleStyle>
      <a:lvl1pPr algn="l" defTabSz="685800" rtl="0" eaLnBrk="1" latinLnBrk="0" hangingPunct="1">
        <a:lnSpc>
          <a:spcPct val="90000"/>
        </a:lnSpc>
        <a:spcBef>
          <a:spcPct val="0"/>
        </a:spcBef>
        <a:buNone/>
        <a:defRPr sz="3200" b="1" kern="1200">
          <a:ln w="22225">
            <a:solidFill>
              <a:schemeClr val="accent6"/>
            </a:solidFill>
          </a:ln>
          <a:solidFill>
            <a:schemeClr val="accent6"/>
          </a:solidFill>
          <a:latin typeface="+mj-lt"/>
          <a:ea typeface="+mj-ea"/>
          <a:cs typeface="+mj-cs"/>
        </a:defRPr>
      </a:lvl1pPr>
    </p:titleStyle>
    <p:bodyStyle>
      <a:lvl1pPr marL="269875" indent="-269875" algn="just" defTabSz="685800" rtl="0" eaLnBrk="1" latinLnBrk="0" hangingPunct="1">
        <a:lnSpc>
          <a:spcPct val="90000"/>
        </a:lnSpc>
        <a:spcBef>
          <a:spcPts val="900"/>
        </a:spcBef>
        <a:buFont typeface="Wingdings" panose="05000000000000000000" pitchFamily="2" charset="2"/>
        <a:buChar char="Ø"/>
        <a:defRPr sz="2400" kern="1200">
          <a:solidFill>
            <a:schemeClr val="accent4">
              <a:lumMod val="75000"/>
            </a:schemeClr>
          </a:solidFill>
          <a:latin typeface="+mn-lt"/>
          <a:ea typeface="+mn-ea"/>
          <a:cs typeface="+mn-cs"/>
        </a:defRPr>
      </a:lvl1pPr>
      <a:lvl2pPr marL="527050" indent="-257175" algn="just" defTabSz="685800" rtl="0" eaLnBrk="1" latinLnBrk="0" hangingPunct="1">
        <a:lnSpc>
          <a:spcPct val="120000"/>
        </a:lnSpc>
        <a:spcBef>
          <a:spcPts val="450"/>
        </a:spcBef>
        <a:buFont typeface="Arial" panose="020B0604020202020204" pitchFamily="34" charset="0"/>
        <a:buChar char="•"/>
        <a:defRPr sz="2000" kern="1200">
          <a:solidFill>
            <a:schemeClr val="accent4">
              <a:lumMod val="75000"/>
            </a:schemeClr>
          </a:solidFill>
          <a:latin typeface="+mn-lt"/>
          <a:ea typeface="+mn-ea"/>
          <a:cs typeface="+mn-cs"/>
        </a:defRPr>
      </a:lvl2pPr>
      <a:lvl3pPr marL="857250" indent="-171450" algn="just" defTabSz="685800" rtl="0" eaLnBrk="1" latinLnBrk="0" hangingPunct="1">
        <a:lnSpc>
          <a:spcPct val="90000"/>
        </a:lnSpc>
        <a:spcBef>
          <a:spcPts val="375"/>
        </a:spcBef>
        <a:buFont typeface="Arial" panose="020B0604020202020204" pitchFamily="34" charset="0"/>
        <a:buChar char="•"/>
        <a:defRPr sz="1800" kern="1200">
          <a:solidFill>
            <a:schemeClr val="accent4">
              <a:lumMod val="75000"/>
            </a:schemeClr>
          </a:solidFill>
          <a:latin typeface="+mn-lt"/>
          <a:ea typeface="+mn-ea"/>
          <a:cs typeface="+mn-cs"/>
        </a:defRPr>
      </a:lvl3pPr>
      <a:lvl4pPr marL="1200150" indent="-171450" algn="just" defTabSz="685800" rtl="0" eaLnBrk="1" latinLnBrk="0" hangingPunct="1">
        <a:lnSpc>
          <a:spcPct val="90000"/>
        </a:lnSpc>
        <a:spcBef>
          <a:spcPts val="375"/>
        </a:spcBef>
        <a:buFont typeface="Arial" panose="020B0604020202020204" pitchFamily="34" charset="0"/>
        <a:buChar char="•"/>
        <a:defRPr sz="1800" kern="1200">
          <a:solidFill>
            <a:schemeClr val="accent4">
              <a:lumMod val="75000"/>
            </a:schemeClr>
          </a:solidFill>
          <a:latin typeface="+mn-lt"/>
          <a:ea typeface="+mn-ea"/>
          <a:cs typeface="+mn-cs"/>
        </a:defRPr>
      </a:lvl4pPr>
      <a:lvl5pPr marL="1543050" indent="-171450" algn="just" defTabSz="685800" rtl="0" eaLnBrk="1" latinLnBrk="0" hangingPunct="1">
        <a:lnSpc>
          <a:spcPct val="90000"/>
        </a:lnSpc>
        <a:spcBef>
          <a:spcPts val="375"/>
        </a:spcBef>
        <a:buFont typeface="Arial" panose="020B0604020202020204" pitchFamily="34" charset="0"/>
        <a:buChar char="•"/>
        <a:defRPr sz="1800" kern="1200">
          <a:solidFill>
            <a:schemeClr val="accent4">
              <a:lumMod val="75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7" Type="http://schemas.openxmlformats.org/officeDocument/2006/relationships/notesSlide" Target="../notesSlides/notesSlide54.xml"/><Relationship Id="rId6" Type="http://schemas.openxmlformats.org/officeDocument/2006/relationships/slideLayout" Target="../slideLayouts/slideLayout61.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456055"/>
            <a:ext cx="6858000" cy="1367790"/>
          </a:xfrm>
        </p:spPr>
        <p:txBody>
          <a:bodyPr/>
          <a:lstStyle/>
          <a:p>
            <a:r>
              <a:rPr lang="en-US" altLang="zh-CN" sz="5400" dirty="0">
                <a:latin typeface="Times New Roman" panose="02020603050405020304" charset="0"/>
              </a:rPr>
              <a:t>Python </a:t>
            </a:r>
            <a:r>
              <a:rPr lang="zh-CN" altLang="en-US" sz="5400" dirty="0"/>
              <a:t>语言及其应用</a:t>
            </a:r>
            <a:endParaRPr lang="zh-CN" altLang="en-US" sz="5400" dirty="0"/>
          </a:p>
        </p:txBody>
      </p:sp>
      <p:sp>
        <p:nvSpPr>
          <p:cNvPr id="3" name="副标题 2"/>
          <p:cNvSpPr>
            <a:spLocks noGrp="1"/>
          </p:cNvSpPr>
          <p:nvPr>
            <p:ph type="subTitle" idx="1"/>
          </p:nvPr>
        </p:nvSpPr>
        <p:spPr>
          <a:xfrm>
            <a:off x="606425" y="3018155"/>
            <a:ext cx="7930515" cy="3453765"/>
          </a:xfrm>
        </p:spPr>
        <p:txBody>
          <a:bodyPr>
            <a:normAutofit/>
          </a:bodyPr>
          <a:lstStyle/>
          <a:p>
            <a:r>
              <a:rPr lang="zh-CN" altLang="en-US" sz="4000"/>
              <a:t>程序设计实训</a:t>
            </a:r>
            <a:endParaRPr lang="zh-CN" altLang="en-US"/>
          </a:p>
          <a:p>
            <a:endParaRPr lang="zh-CN" altLang="en-US"/>
          </a:p>
          <a:p>
            <a:endParaRPr lang="zh-CN" altLang="en-US"/>
          </a:p>
          <a:p>
            <a:endParaRPr lang="zh-CN" altLang="en-US"/>
          </a:p>
          <a:p>
            <a:endParaRPr lang="zh-CN" altLang="en-US"/>
          </a:p>
          <a:p>
            <a:r>
              <a:rPr lang="zh-CN" altLang="en-US"/>
              <a:t>                                                                                 </a:t>
            </a:r>
            <a:r>
              <a:rPr lang="zh-CN" altLang="en-US">
                <a:solidFill>
                  <a:srgbClr val="FF0000"/>
                </a:solidFill>
              </a:rPr>
              <a:t> 自动化学院</a:t>
            </a:r>
            <a:endParaRPr lang="zh-CN" altLang="en-US">
              <a:solidFill>
                <a:srgbClr val="FF0000"/>
              </a:solidFill>
            </a:endParaRPr>
          </a:p>
          <a:p>
            <a:r>
              <a:rPr lang="zh-CN" altLang="en-US">
                <a:solidFill>
                  <a:srgbClr val="FF0000"/>
                </a:solidFill>
              </a:rPr>
              <a:t>                                                                                          范浩斐</a:t>
            </a:r>
            <a:endParaRPr lang="zh-CN" altLang="en-US">
              <a:solidFill>
                <a:srgbClr val="FF0000"/>
              </a:solidFill>
            </a:endParaRPr>
          </a:p>
          <a:p>
            <a:endParaRPr lang="zh-CN" altLang="en-US"/>
          </a:p>
          <a:p>
            <a:endParaRPr lang="zh-CN" alt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6.3  </a:t>
            </a:r>
            <a:r>
              <a:rPr lang="zh-CN" altLang="en-US" sz="3200" b="1">
                <a:effectLst/>
                <a:latin typeface="Times New Roman" panose="02020603050405020304" charset="0"/>
                <a:sym typeface="+mn-ea"/>
              </a:rPr>
              <a:t>继承</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875030" y="1433195"/>
            <a:ext cx="7644130" cy="1198880"/>
          </a:xfrm>
          <a:prstGeom prst="rect">
            <a:avLst/>
          </a:prstGeom>
          <a:noFill/>
        </p:spPr>
        <p:txBody>
          <a:bodyPr wrap="square" rtlCol="0">
            <a:spAutoFit/>
          </a:bodyPr>
          <a:p>
            <a:r>
              <a:rPr lang="zh-CN" altLang="en-US" sz="2400"/>
              <a:t>在你编写代码解决实际问题时，经常能找到一些已有的类，它们能够实现你所需的大部分功能，但不是全部。这时该怎么办？</a:t>
            </a:r>
            <a:endParaRPr lang="zh-CN" altLang="en-US" sz="2400"/>
          </a:p>
        </p:txBody>
      </p:sp>
      <p:sp>
        <p:nvSpPr>
          <p:cNvPr id="7" name="文本框 6"/>
          <p:cNvSpPr txBox="1"/>
          <p:nvPr/>
        </p:nvSpPr>
        <p:spPr>
          <a:xfrm>
            <a:off x="407670" y="2710180"/>
            <a:ext cx="7939405" cy="398780"/>
          </a:xfrm>
          <a:prstGeom prst="rect">
            <a:avLst/>
          </a:prstGeom>
          <a:noFill/>
        </p:spPr>
        <p:txBody>
          <a:bodyPr wrap="square" rtlCol="0">
            <a:spAutoFit/>
          </a:bodyPr>
          <a:p>
            <a:pPr lvl="1"/>
            <a:r>
              <a:rPr lang="zh-CN" altLang="en-US" sz="2000">
                <a:sym typeface="+mn-ea"/>
              </a:rPr>
              <a:t>①对这个已有的类进行修改</a:t>
            </a:r>
            <a:endParaRPr lang="zh-CN" altLang="en-US" sz="2000">
              <a:sym typeface="+mn-ea"/>
            </a:endParaRPr>
          </a:p>
        </p:txBody>
      </p:sp>
      <p:sp>
        <p:nvSpPr>
          <p:cNvPr id="5" name="文本框 4"/>
          <p:cNvSpPr txBox="1"/>
          <p:nvPr/>
        </p:nvSpPr>
        <p:spPr>
          <a:xfrm>
            <a:off x="407670" y="3293745"/>
            <a:ext cx="8693150" cy="706755"/>
          </a:xfrm>
          <a:prstGeom prst="rect">
            <a:avLst/>
          </a:prstGeom>
          <a:noFill/>
        </p:spPr>
        <p:txBody>
          <a:bodyPr wrap="square" rtlCol="0">
            <a:spAutoFit/>
          </a:bodyPr>
          <a:p>
            <a:pPr lvl="1"/>
            <a:r>
              <a:rPr lang="en-US" altLang="zh-CN" sz="2000">
                <a:sym typeface="+mn-ea"/>
              </a:rPr>
              <a:t>	</a:t>
            </a:r>
            <a:r>
              <a:rPr lang="zh-CN" altLang="en-US" sz="2000">
                <a:sym typeface="+mn-ea"/>
              </a:rPr>
              <a:t>但这么做很容易让代码变得更加复杂，一不留神就可能会破坏原来可以正常工作的功能</a:t>
            </a:r>
            <a:endParaRPr lang="en-US" altLang="zh-CN" sz="2000"/>
          </a:p>
        </p:txBody>
      </p:sp>
      <p:sp>
        <p:nvSpPr>
          <p:cNvPr id="13" name="文本框 12"/>
          <p:cNvSpPr txBox="1"/>
          <p:nvPr/>
        </p:nvSpPr>
        <p:spPr>
          <a:xfrm>
            <a:off x="806450" y="4172585"/>
            <a:ext cx="8302625" cy="398780"/>
          </a:xfrm>
          <a:prstGeom prst="rect">
            <a:avLst/>
          </a:prstGeom>
          <a:noFill/>
        </p:spPr>
        <p:txBody>
          <a:bodyPr wrap="square" rtlCol="0">
            <a:spAutoFit/>
          </a:bodyPr>
          <a:p>
            <a:r>
              <a:rPr lang="zh-CN" altLang="en-US" sz="2000"/>
              <a:t>②重新编写一个类</a:t>
            </a:r>
            <a:endParaRPr lang="zh-CN" altLang="en-US" sz="2000"/>
          </a:p>
        </p:txBody>
      </p:sp>
      <p:sp>
        <p:nvSpPr>
          <p:cNvPr id="14" name="文本框 13"/>
          <p:cNvSpPr txBox="1"/>
          <p:nvPr/>
        </p:nvSpPr>
        <p:spPr>
          <a:xfrm>
            <a:off x="407670" y="4488815"/>
            <a:ext cx="8216900" cy="1014730"/>
          </a:xfrm>
          <a:prstGeom prst="rect">
            <a:avLst/>
          </a:prstGeom>
          <a:noFill/>
        </p:spPr>
        <p:txBody>
          <a:bodyPr wrap="square" rtlCol="0">
            <a:spAutoFit/>
          </a:bodyPr>
          <a:p>
            <a:pPr lvl="1"/>
            <a:endParaRPr lang="zh-CN" altLang="en-US" sz="2000"/>
          </a:p>
          <a:p>
            <a:pPr lvl="1"/>
            <a:r>
              <a:rPr lang="en-US" altLang="zh-CN" sz="2000"/>
              <a:t>	</a:t>
            </a:r>
            <a:r>
              <a:rPr lang="zh-CN" altLang="en-US" sz="2000"/>
              <a:t>这意味着你需要维护更多的代码。 同时，新类和旧类中实现同样功能的代码被分隔在了不同的地方（日后修改时需要改动多处）。</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additive="base">
                                        <p:cTn id="20" dur="500" fill="hold"/>
                                        <p:tgtEl>
                                          <p:spTgt spid="13"/>
                                        </p:tgtEl>
                                        <p:attrNameLst>
                                          <p:attrName>ppt_x</p:attrName>
                                        </p:attrNameLst>
                                      </p:cBhvr>
                                      <p:tavLst>
                                        <p:tav tm="0">
                                          <p:val>
                                            <p:strVal val="#ppt_x"/>
                                          </p:val>
                                        </p:tav>
                                        <p:tav tm="100000">
                                          <p:val>
                                            <p:strVal val="#ppt_x"/>
                                          </p:val>
                                        </p:tav>
                                      </p:tavLst>
                                    </p:anim>
                                    <p:anim calcmode="lin" valueType="num">
                                      <p:cBhvr additive="base">
                                        <p:cTn id="21" dur="500" fill="hold"/>
                                        <p:tgtEl>
                                          <p:spTgt spid="13"/>
                                        </p:tgtEl>
                                        <p:attrNameLst>
                                          <p:attrName>ppt_y</p:attrName>
                                        </p:attrNameLst>
                                      </p:cBhvr>
                                      <p:tavLst>
                                        <p:tav tm="0">
                                          <p:val>
                                            <p:strVal val="1+#ppt_h/2"/>
                                          </p:val>
                                        </p:tav>
                                        <p:tav tm="100000">
                                          <p:val>
                                            <p:strVal val="#ppt_y"/>
                                          </p:val>
                                        </p:tav>
                                      </p:tavLst>
                                    </p:anim>
                                  </p:childTnLst>
                                </p:cTn>
                              </p:par>
                            </p:childTnLst>
                          </p:cTn>
                        </p:par>
                        <p:par>
                          <p:cTn id="22" fill="hold">
                            <p:stCondLst>
                              <p:cond delay="500"/>
                            </p:stCondLst>
                            <p:childTnLst>
                              <p:par>
                                <p:cTn id="23" presetID="2" presetClass="entr" presetSubtype="4"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ppt_x"/>
                                          </p:val>
                                        </p:tav>
                                        <p:tav tm="100000">
                                          <p:val>
                                            <p:strVal val="#ppt_x"/>
                                          </p:val>
                                        </p:tav>
                                      </p:tavLst>
                                    </p:anim>
                                    <p:anim calcmode="lin" valueType="num">
                                      <p:cBhvr additive="base">
                                        <p:cTn id="2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5" grpId="0"/>
      <p:bldP spid="13" grpId="0"/>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6.3  </a:t>
            </a:r>
            <a:r>
              <a:rPr lang="zh-CN" altLang="en-US" sz="3200" b="1">
                <a:effectLst/>
                <a:latin typeface="Times New Roman" panose="02020603050405020304" charset="0"/>
                <a:sym typeface="+mn-ea"/>
              </a:rPr>
              <a:t>继承</a:t>
            </a:r>
            <a:endParaRPr lang="zh-CN" altLang="en-US" sz="3200" b="1">
              <a:effectLst/>
              <a:latin typeface="Times New Roman" panose="02020603050405020304" charset="0"/>
              <a:sym typeface="+mn-ea"/>
            </a:endParaRPr>
          </a:p>
        </p:txBody>
      </p:sp>
      <p:sp>
        <p:nvSpPr>
          <p:cNvPr id="8" name="文本框 7"/>
          <p:cNvSpPr txBox="1"/>
          <p:nvPr/>
        </p:nvSpPr>
        <p:spPr>
          <a:xfrm>
            <a:off x="641350" y="1835150"/>
            <a:ext cx="8030210" cy="1137285"/>
          </a:xfrm>
          <a:prstGeom prst="rect">
            <a:avLst/>
          </a:prstGeom>
          <a:noFill/>
        </p:spPr>
        <p:txBody>
          <a:bodyPr wrap="square" rtlCol="0">
            <a:spAutoFit/>
          </a:bodyPr>
          <a:p>
            <a:r>
              <a:rPr lang="zh-CN" altLang="en-US" sz="2400"/>
              <a:t>更好的解决方法是利用类的继承</a:t>
            </a:r>
            <a:endParaRPr lang="zh-CN" altLang="en-US" sz="2400"/>
          </a:p>
          <a:p>
            <a:endParaRPr lang="zh-CN" altLang="en-US" sz="2400"/>
          </a:p>
          <a:p>
            <a:r>
              <a:rPr lang="en-US" altLang="zh-CN" sz="2000"/>
              <a:t>	</a:t>
            </a:r>
            <a:r>
              <a:rPr lang="zh-CN" altLang="en-US" sz="2000"/>
              <a:t>（从已有类中衍生出新的类， 添加或修改部分功能。）</a:t>
            </a:r>
            <a:endParaRPr lang="zh-CN" altLang="en-US" sz="2000"/>
          </a:p>
        </p:txBody>
      </p:sp>
      <p:sp>
        <p:nvSpPr>
          <p:cNvPr id="7" name="文本框 6"/>
          <p:cNvSpPr txBox="1"/>
          <p:nvPr/>
        </p:nvSpPr>
        <p:spPr>
          <a:xfrm>
            <a:off x="156210" y="3488690"/>
            <a:ext cx="8121650" cy="2245360"/>
          </a:xfrm>
          <a:prstGeom prst="rect">
            <a:avLst/>
          </a:prstGeom>
          <a:noFill/>
        </p:spPr>
        <p:txBody>
          <a:bodyPr wrap="square" rtlCol="0">
            <a:spAutoFit/>
          </a:bodyPr>
          <a:p>
            <a:pPr lvl="1"/>
            <a:r>
              <a:rPr lang="zh-CN" altLang="en-US" sz="2000"/>
              <a:t>使用继承得到的新类会自动获得旧类中的所有方法，而不需要进行任何复制。你只需要在新类里面定义自己额外需要的方法， 或者按照需求对继承的方法进行修改即可。修改得到的新方法会覆盖原有的方法。</a:t>
            </a:r>
            <a:endParaRPr lang="zh-CN" altLang="en-US" sz="2000"/>
          </a:p>
          <a:p>
            <a:pPr lvl="1"/>
            <a:endParaRPr lang="zh-CN" altLang="en-US" sz="2000"/>
          </a:p>
          <a:p>
            <a:pPr lvl="1"/>
            <a:r>
              <a:rPr lang="zh-CN" altLang="en-US" sz="2000"/>
              <a:t>我们习惯将原始的类称为父类、 超类或基类，将新的类称作孩子类、 子类或衍生类。这些术语在面向对象的编程中不加以区分。</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6.3  </a:t>
            </a:r>
            <a:r>
              <a:rPr lang="zh-CN" altLang="en-US" sz="3200" b="1">
                <a:effectLst/>
                <a:latin typeface="Times New Roman" panose="02020603050405020304" charset="0"/>
                <a:sym typeface="+mn-ea"/>
              </a:rPr>
              <a:t>继承</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739775" y="1270635"/>
            <a:ext cx="8030210" cy="1014730"/>
          </a:xfrm>
          <a:prstGeom prst="rect">
            <a:avLst/>
          </a:prstGeom>
          <a:noFill/>
        </p:spPr>
        <p:txBody>
          <a:bodyPr wrap="square" rtlCol="0">
            <a:spAutoFit/>
          </a:bodyPr>
          <a:p>
            <a:r>
              <a:rPr lang="zh-CN" altLang="en-US" sz="2000"/>
              <a:t>首先，定义一个空类 Car。然后，定义一个 Car 的子类 Yugo。定义子类使用的也是 class 关键词，不过需要把父类的名字放在子类名字后面的括号里（class Yugo(Car)）：</a:t>
            </a:r>
            <a:endParaRPr lang="zh-CN" altLang="en-US" sz="2000"/>
          </a:p>
        </p:txBody>
      </p:sp>
      <p:sp>
        <p:nvSpPr>
          <p:cNvPr id="7" name="文本框 6"/>
          <p:cNvSpPr txBox="1"/>
          <p:nvPr/>
        </p:nvSpPr>
        <p:spPr>
          <a:xfrm>
            <a:off x="1059815" y="2285365"/>
            <a:ext cx="6710680" cy="1753235"/>
          </a:xfrm>
          <a:prstGeom prst="rect">
            <a:avLst/>
          </a:prstGeom>
          <a:noFill/>
        </p:spPr>
        <p:txBody>
          <a:bodyPr wrap="square" rtlCol="0">
            <a:spAutoFit/>
          </a:bodyPr>
          <a:p>
            <a:pPr lvl="1"/>
            <a:r>
              <a:rPr lang="zh-CN" altLang="en-US"/>
              <a:t>&gt;&gt;&gt; class Car():</a:t>
            </a:r>
            <a:endParaRPr lang="zh-CN" altLang="en-US"/>
          </a:p>
          <a:p>
            <a:pPr lvl="1"/>
            <a:r>
              <a:rPr lang="zh-CN" altLang="en-US"/>
              <a:t>... pass</a:t>
            </a:r>
            <a:endParaRPr lang="zh-CN" altLang="en-US"/>
          </a:p>
          <a:p>
            <a:pPr lvl="1"/>
            <a:r>
              <a:rPr lang="zh-CN" altLang="en-US"/>
              <a:t>...</a:t>
            </a:r>
            <a:endParaRPr lang="zh-CN" altLang="en-US"/>
          </a:p>
          <a:p>
            <a:pPr lvl="1"/>
            <a:r>
              <a:rPr lang="zh-CN" altLang="en-US"/>
              <a:t>&gt;&gt;&gt; class Yugo(Car):</a:t>
            </a:r>
            <a:endParaRPr lang="zh-CN" altLang="en-US"/>
          </a:p>
          <a:p>
            <a:pPr lvl="1"/>
            <a:r>
              <a:rPr lang="zh-CN" altLang="en-US"/>
              <a:t>... pass</a:t>
            </a:r>
            <a:endParaRPr lang="zh-CN" altLang="en-US"/>
          </a:p>
          <a:p>
            <a:pPr lvl="1"/>
            <a:r>
              <a:rPr lang="zh-CN" altLang="en-US"/>
              <a:t>...</a:t>
            </a:r>
            <a:endParaRPr lang="zh-CN" altLang="en-US"/>
          </a:p>
        </p:txBody>
      </p:sp>
      <p:sp>
        <p:nvSpPr>
          <p:cNvPr id="13" name="文本框 12"/>
          <p:cNvSpPr txBox="1"/>
          <p:nvPr/>
        </p:nvSpPr>
        <p:spPr>
          <a:xfrm>
            <a:off x="739775" y="4010025"/>
            <a:ext cx="8302625" cy="398780"/>
          </a:xfrm>
          <a:prstGeom prst="rect">
            <a:avLst/>
          </a:prstGeom>
          <a:noFill/>
        </p:spPr>
        <p:txBody>
          <a:bodyPr wrap="square" rtlCol="0">
            <a:spAutoFit/>
          </a:bodyPr>
          <a:p>
            <a:r>
              <a:rPr sz="2000"/>
              <a:t>接着，为每个类创建一个实例对象：</a:t>
            </a:r>
            <a:endParaRPr lang="en-US" altLang="zh-CN" sz="2000"/>
          </a:p>
        </p:txBody>
      </p:sp>
      <p:sp>
        <p:nvSpPr>
          <p:cNvPr id="3" name="文本框 2"/>
          <p:cNvSpPr txBox="1"/>
          <p:nvPr/>
        </p:nvSpPr>
        <p:spPr>
          <a:xfrm>
            <a:off x="1059815" y="4508500"/>
            <a:ext cx="6710680" cy="645160"/>
          </a:xfrm>
          <a:prstGeom prst="rect">
            <a:avLst/>
          </a:prstGeom>
          <a:noFill/>
        </p:spPr>
        <p:txBody>
          <a:bodyPr wrap="square" rtlCol="0">
            <a:spAutoFit/>
          </a:bodyPr>
          <a:p>
            <a:pPr lvl="1"/>
            <a:r>
              <a:rPr lang="zh-CN" altLang="en-US"/>
              <a:t>&gt;&gt;&gt; give_me_a_car = Car()</a:t>
            </a:r>
            <a:endParaRPr lang="zh-CN" altLang="en-US"/>
          </a:p>
          <a:p>
            <a:pPr lvl="1"/>
            <a:r>
              <a:rPr lang="zh-CN" altLang="en-US"/>
              <a:t>&gt;&gt;&gt; give_me_a_yugo = Yugo()</a:t>
            </a:r>
            <a:endParaRPr lang="zh-CN" altLang="en-US"/>
          </a:p>
        </p:txBody>
      </p:sp>
      <p:sp>
        <p:nvSpPr>
          <p:cNvPr id="15" name="文本框 14"/>
          <p:cNvSpPr txBox="1"/>
          <p:nvPr/>
        </p:nvSpPr>
        <p:spPr>
          <a:xfrm>
            <a:off x="739775" y="5340350"/>
            <a:ext cx="8302625" cy="1014730"/>
          </a:xfrm>
          <a:prstGeom prst="rect">
            <a:avLst/>
          </a:prstGeom>
          <a:noFill/>
        </p:spPr>
        <p:txBody>
          <a:bodyPr wrap="square" rtlCol="0">
            <a:spAutoFit/>
          </a:bodyPr>
          <a:p>
            <a:r>
              <a:rPr sz="2000"/>
              <a:t>子类是父类的一种特殊情况，它属于父类。在面向对象的术语里，我们经常称 Yugo 是一个 Car。对象 give_me_a_yugo 是 Yugo 类的一个实例，但它同时继承了 Car 能做到的所有事情</a:t>
            </a:r>
            <a:r>
              <a:rPr lang="zh-CN" sz="2000"/>
              <a:t>。</a:t>
            </a:r>
            <a:endParaRPr lang="zh-CN"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13" grpId="1"/>
      <p:bldP spid="3" grpId="0"/>
      <p:bldP spid="15"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6.3  </a:t>
            </a:r>
            <a:r>
              <a:rPr lang="zh-CN" altLang="en-US" sz="3200" b="1">
                <a:effectLst/>
                <a:latin typeface="Times New Roman" panose="02020603050405020304" charset="0"/>
                <a:sym typeface="+mn-ea"/>
              </a:rPr>
              <a:t>继承</a:t>
            </a:r>
            <a:endParaRPr lang="zh-CN" altLang="en-US" sz="3200" b="1">
              <a:effectLst/>
              <a:latin typeface="Times New Roman" panose="02020603050405020304" charset="0"/>
              <a:sym typeface="+mn-ea"/>
            </a:endParaRPr>
          </a:p>
        </p:txBody>
      </p:sp>
      <p:sp>
        <p:nvSpPr>
          <p:cNvPr id="7" name="文本框 6"/>
          <p:cNvSpPr txBox="1"/>
          <p:nvPr/>
        </p:nvSpPr>
        <p:spPr>
          <a:xfrm>
            <a:off x="806450" y="1892300"/>
            <a:ext cx="6710680" cy="2030095"/>
          </a:xfrm>
          <a:prstGeom prst="rect">
            <a:avLst/>
          </a:prstGeom>
          <a:noFill/>
        </p:spPr>
        <p:txBody>
          <a:bodyPr wrap="square" rtlCol="0">
            <a:spAutoFit/>
          </a:bodyPr>
          <a:p>
            <a:pPr lvl="1"/>
            <a:r>
              <a:rPr lang="zh-CN" altLang="en-US"/>
              <a:t>&gt;&gt;&gt; class Car():</a:t>
            </a:r>
            <a:endParaRPr lang="zh-CN" altLang="en-US"/>
          </a:p>
          <a:p>
            <a:pPr lvl="1"/>
            <a:r>
              <a:rPr lang="zh-CN" altLang="en-US"/>
              <a:t>... def exclaim(self):</a:t>
            </a:r>
            <a:endParaRPr lang="zh-CN" altLang="en-US"/>
          </a:p>
          <a:p>
            <a:pPr lvl="1"/>
            <a:r>
              <a:rPr lang="zh-CN" altLang="en-US"/>
              <a:t>... print("I'm a Car!")</a:t>
            </a:r>
            <a:endParaRPr lang="zh-CN" altLang="en-US"/>
          </a:p>
          <a:p>
            <a:pPr lvl="1"/>
            <a:r>
              <a:rPr lang="zh-CN" altLang="en-US"/>
              <a:t>...</a:t>
            </a:r>
            <a:endParaRPr lang="zh-CN" altLang="en-US"/>
          </a:p>
          <a:p>
            <a:pPr lvl="1"/>
            <a:r>
              <a:rPr lang="zh-CN" altLang="en-US"/>
              <a:t>&gt;&gt;&gt; class Yugo(Car):</a:t>
            </a:r>
            <a:endParaRPr lang="zh-CN" altLang="en-US"/>
          </a:p>
          <a:p>
            <a:pPr lvl="1"/>
            <a:r>
              <a:rPr lang="zh-CN" altLang="en-US"/>
              <a:t>... pass</a:t>
            </a:r>
            <a:endParaRPr lang="zh-CN" altLang="en-US"/>
          </a:p>
          <a:p>
            <a:pPr lvl="1"/>
            <a:r>
              <a:rPr lang="zh-CN" altLang="en-US"/>
              <a:t>...</a:t>
            </a:r>
            <a:endParaRPr lang="zh-CN" altLang="en-US"/>
          </a:p>
        </p:txBody>
      </p:sp>
      <p:sp>
        <p:nvSpPr>
          <p:cNvPr id="9" name="文本框 8"/>
          <p:cNvSpPr txBox="1"/>
          <p:nvPr/>
        </p:nvSpPr>
        <p:spPr>
          <a:xfrm>
            <a:off x="739140" y="1185545"/>
            <a:ext cx="7853680" cy="706755"/>
          </a:xfrm>
          <a:prstGeom prst="rect">
            <a:avLst/>
          </a:prstGeom>
          <a:noFill/>
        </p:spPr>
        <p:txBody>
          <a:bodyPr wrap="square" rtlCol="0">
            <a:spAutoFit/>
          </a:bodyPr>
          <a:p>
            <a:r>
              <a:rPr lang="zh-CN" altLang="en-US" sz="2000"/>
              <a:t>上面的例子中 Car 和 Yugo 就像潜艇上的甲板水手一样起不到任何实际作用。我们来更新一下类的定义：</a:t>
            </a:r>
            <a:endParaRPr lang="zh-CN" altLang="en-US" sz="2000"/>
          </a:p>
        </p:txBody>
      </p:sp>
      <p:sp>
        <p:nvSpPr>
          <p:cNvPr id="10" name="文本框 9"/>
          <p:cNvSpPr txBox="1"/>
          <p:nvPr/>
        </p:nvSpPr>
        <p:spPr>
          <a:xfrm>
            <a:off x="739140" y="3922395"/>
            <a:ext cx="8030210" cy="398780"/>
          </a:xfrm>
          <a:prstGeom prst="rect">
            <a:avLst/>
          </a:prstGeom>
          <a:noFill/>
        </p:spPr>
        <p:txBody>
          <a:bodyPr wrap="square" rtlCol="0">
            <a:spAutoFit/>
          </a:bodyPr>
          <a:p>
            <a:r>
              <a:rPr lang="zh-CN" altLang="en-US" sz="2000"/>
              <a:t>最后，为每一个类各创建一个对象，并调用刚刚声明的 exclaim 方法：</a:t>
            </a:r>
            <a:endParaRPr lang="zh-CN" altLang="en-US" sz="2000"/>
          </a:p>
        </p:txBody>
      </p:sp>
      <p:sp>
        <p:nvSpPr>
          <p:cNvPr id="11" name="文本框 10"/>
          <p:cNvSpPr txBox="1"/>
          <p:nvPr/>
        </p:nvSpPr>
        <p:spPr>
          <a:xfrm>
            <a:off x="806450" y="4321175"/>
            <a:ext cx="6710680" cy="1753235"/>
          </a:xfrm>
          <a:prstGeom prst="rect">
            <a:avLst/>
          </a:prstGeom>
          <a:noFill/>
        </p:spPr>
        <p:txBody>
          <a:bodyPr wrap="square" rtlCol="0">
            <a:spAutoFit/>
          </a:bodyPr>
          <a:p>
            <a:pPr lvl="1"/>
            <a:r>
              <a:rPr lang="zh-CN" altLang="en-US"/>
              <a:t>&gt;&gt;&gt; give_me_a_car = Car()</a:t>
            </a:r>
            <a:endParaRPr lang="zh-CN" altLang="en-US"/>
          </a:p>
          <a:p>
            <a:pPr lvl="1"/>
            <a:r>
              <a:rPr lang="zh-CN" altLang="en-US"/>
              <a:t>&gt;&gt;&gt; give_me_a_yugo = Yugo()</a:t>
            </a:r>
            <a:endParaRPr lang="zh-CN" altLang="en-US"/>
          </a:p>
          <a:p>
            <a:pPr lvl="1"/>
            <a:r>
              <a:rPr lang="zh-CN" altLang="en-US"/>
              <a:t>&gt;&gt;&gt; give_me_a_car.exclaim()</a:t>
            </a:r>
            <a:endParaRPr lang="zh-CN" altLang="en-US"/>
          </a:p>
          <a:p>
            <a:pPr lvl="1"/>
            <a:r>
              <a:rPr lang="zh-CN" altLang="en-US"/>
              <a:t>I'm a Car!</a:t>
            </a:r>
            <a:endParaRPr lang="zh-CN" altLang="en-US"/>
          </a:p>
          <a:p>
            <a:pPr lvl="1"/>
            <a:r>
              <a:rPr lang="zh-CN" altLang="en-US"/>
              <a:t>&gt;&gt;&gt; give_me_a_yugo.exclaim()</a:t>
            </a:r>
            <a:endParaRPr lang="zh-CN" altLang="en-US"/>
          </a:p>
          <a:p>
            <a:pPr lvl="1"/>
            <a:r>
              <a:rPr lang="zh-CN" altLang="en-US"/>
              <a:t>I'm a Car!</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6.4  </a:t>
            </a:r>
            <a:r>
              <a:rPr lang="zh-CN" altLang="en-US" sz="3200" b="1">
                <a:effectLst/>
                <a:latin typeface="Times New Roman" panose="02020603050405020304" charset="0"/>
                <a:sym typeface="+mn-ea"/>
              </a:rPr>
              <a:t>覆盖方法</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842645" y="2279650"/>
            <a:ext cx="8030210" cy="398780"/>
          </a:xfrm>
          <a:prstGeom prst="rect">
            <a:avLst/>
          </a:prstGeom>
          <a:noFill/>
        </p:spPr>
        <p:txBody>
          <a:bodyPr wrap="square" rtlCol="0">
            <a:spAutoFit/>
          </a:bodyPr>
          <a:p>
            <a:r>
              <a:rPr lang="zh-CN" altLang="en-US" sz="2000"/>
              <a:t>我们试着改写一下 Yugo 中 exclaim() 方法的功能：</a:t>
            </a:r>
            <a:endParaRPr lang="zh-CN" altLang="en-US" sz="2000"/>
          </a:p>
        </p:txBody>
      </p:sp>
      <p:sp>
        <p:nvSpPr>
          <p:cNvPr id="7" name="文本框 6"/>
          <p:cNvSpPr txBox="1"/>
          <p:nvPr/>
        </p:nvSpPr>
        <p:spPr>
          <a:xfrm>
            <a:off x="956310" y="2678430"/>
            <a:ext cx="6710680" cy="2306955"/>
          </a:xfrm>
          <a:prstGeom prst="rect">
            <a:avLst/>
          </a:prstGeom>
          <a:noFill/>
        </p:spPr>
        <p:txBody>
          <a:bodyPr wrap="square" rtlCol="0">
            <a:spAutoFit/>
          </a:bodyPr>
          <a:p>
            <a:pPr lvl="1"/>
            <a:r>
              <a:rPr lang="zh-CN" altLang="en-US"/>
              <a:t>&gt;&gt;&gt; class Car():</a:t>
            </a:r>
            <a:endParaRPr lang="zh-CN" altLang="en-US"/>
          </a:p>
          <a:p>
            <a:pPr lvl="1"/>
            <a:r>
              <a:rPr lang="zh-CN" altLang="en-US"/>
              <a:t>... def exclaim(self):</a:t>
            </a:r>
            <a:endParaRPr lang="zh-CN" altLang="en-US"/>
          </a:p>
          <a:p>
            <a:pPr lvl="1"/>
            <a:r>
              <a:rPr lang="zh-CN" altLang="en-US"/>
              <a:t>... print("I'm a Car!")</a:t>
            </a:r>
            <a:endParaRPr lang="zh-CN" altLang="en-US"/>
          </a:p>
          <a:p>
            <a:pPr lvl="1"/>
            <a:r>
              <a:rPr lang="zh-CN" altLang="en-US"/>
              <a:t>...</a:t>
            </a:r>
            <a:endParaRPr lang="zh-CN" altLang="en-US"/>
          </a:p>
          <a:p>
            <a:pPr lvl="1"/>
            <a:r>
              <a:rPr lang="zh-CN" altLang="en-US"/>
              <a:t>&gt;&gt;&gt; class Yugo(Car):</a:t>
            </a:r>
            <a:endParaRPr lang="zh-CN" altLang="en-US"/>
          </a:p>
          <a:p>
            <a:pPr lvl="1"/>
            <a:r>
              <a:rPr lang="zh-CN" altLang="en-US"/>
              <a:t>... def exclaim(self):</a:t>
            </a:r>
            <a:endParaRPr lang="zh-CN" altLang="en-US"/>
          </a:p>
          <a:p>
            <a:pPr lvl="1"/>
            <a:r>
              <a:rPr lang="zh-CN" altLang="en-US"/>
              <a:t>... print("I'm a Yugo! Much like a Car, but more Yugo-ish.")</a:t>
            </a:r>
            <a:endParaRPr lang="zh-CN" altLang="en-US"/>
          </a:p>
          <a:p>
            <a:pPr lvl="1"/>
            <a:r>
              <a:rPr lang="zh-CN" altLang="en-US"/>
              <a:t>...</a:t>
            </a:r>
            <a:endParaRPr lang="zh-CN" altLang="en-US"/>
          </a:p>
        </p:txBody>
      </p:sp>
      <p:sp>
        <p:nvSpPr>
          <p:cNvPr id="5" name="文本框 4"/>
          <p:cNvSpPr txBox="1"/>
          <p:nvPr/>
        </p:nvSpPr>
        <p:spPr>
          <a:xfrm>
            <a:off x="842645" y="4985385"/>
            <a:ext cx="4390390" cy="398780"/>
          </a:xfrm>
          <a:prstGeom prst="rect">
            <a:avLst/>
          </a:prstGeom>
          <a:noFill/>
        </p:spPr>
        <p:txBody>
          <a:bodyPr wrap="square" rtlCol="0">
            <a:spAutoFit/>
          </a:bodyPr>
          <a:p>
            <a:r>
              <a:rPr lang="zh-CN" altLang="en-US" sz="2000"/>
              <a:t>现在，为每个类创建一个对象：</a:t>
            </a:r>
            <a:endParaRPr lang="zh-CN" altLang="en-US" sz="2000"/>
          </a:p>
        </p:txBody>
      </p:sp>
      <p:sp>
        <p:nvSpPr>
          <p:cNvPr id="6" name="文本框 5"/>
          <p:cNvSpPr txBox="1"/>
          <p:nvPr/>
        </p:nvSpPr>
        <p:spPr>
          <a:xfrm>
            <a:off x="956310" y="5584190"/>
            <a:ext cx="7143750" cy="645160"/>
          </a:xfrm>
          <a:prstGeom prst="rect">
            <a:avLst/>
          </a:prstGeom>
          <a:noFill/>
        </p:spPr>
        <p:txBody>
          <a:bodyPr wrap="square" rtlCol="0">
            <a:spAutoFit/>
          </a:bodyPr>
          <a:p>
            <a:pPr lvl="1"/>
            <a:r>
              <a:rPr lang="zh-CN" altLang="en-US"/>
              <a:t>&gt;&gt;&gt; give_me_a_car = Car()</a:t>
            </a:r>
            <a:endParaRPr lang="zh-CN" altLang="en-US"/>
          </a:p>
          <a:p>
            <a:pPr lvl="1"/>
            <a:r>
              <a:rPr lang="zh-CN" altLang="en-US"/>
              <a:t>&gt;&gt;&gt; give_me_a_yugo = Yugo()</a:t>
            </a:r>
            <a:endParaRPr lang="zh-CN" altLang="en-US"/>
          </a:p>
        </p:txBody>
      </p:sp>
      <p:sp>
        <p:nvSpPr>
          <p:cNvPr id="9" name="文本框 8"/>
          <p:cNvSpPr txBox="1"/>
          <p:nvPr/>
        </p:nvSpPr>
        <p:spPr>
          <a:xfrm>
            <a:off x="842645" y="1219835"/>
            <a:ext cx="6616065" cy="922020"/>
          </a:xfrm>
          <a:prstGeom prst="rect">
            <a:avLst/>
          </a:prstGeom>
          <a:noFill/>
        </p:spPr>
        <p:txBody>
          <a:bodyPr wrap="square" rtlCol="0">
            <a:spAutoFit/>
          </a:bodyPr>
          <a:p>
            <a:r>
              <a:rPr lang="zh-CN" altLang="en-US"/>
              <a:t>参上，如果我们并不希望 Yugo 在 exlaim() 方法里宣称它是一个 Car，这可能会造成身份危机（无法区分 Car 和 Yugo）那我们该如何解决这个问题。</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5"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6.4  </a:t>
            </a:r>
            <a:r>
              <a:rPr lang="zh-CN" altLang="en-US" sz="3200" b="1">
                <a:effectLst/>
                <a:latin typeface="Times New Roman" panose="02020603050405020304" charset="0"/>
                <a:sym typeface="+mn-ea"/>
              </a:rPr>
              <a:t>覆盖方法</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806450" y="1753235"/>
            <a:ext cx="8030210" cy="460375"/>
          </a:xfrm>
          <a:prstGeom prst="rect">
            <a:avLst/>
          </a:prstGeom>
          <a:noFill/>
        </p:spPr>
        <p:txBody>
          <a:bodyPr wrap="square" rtlCol="0">
            <a:spAutoFit/>
          </a:bodyPr>
          <a:p>
            <a:r>
              <a:rPr lang="zh-CN" altLang="en-US" sz="2400">
                <a:solidFill>
                  <a:schemeClr val="tx1"/>
                </a:solidFill>
              </a:rPr>
              <a:t>看看它们各自会宣称什么？</a:t>
            </a:r>
            <a:endParaRPr lang="zh-CN" altLang="en-US" sz="2400">
              <a:solidFill>
                <a:schemeClr val="tx1"/>
              </a:solidFill>
            </a:endParaRPr>
          </a:p>
        </p:txBody>
      </p:sp>
      <p:sp>
        <p:nvSpPr>
          <p:cNvPr id="6" name="文本框 5"/>
          <p:cNvSpPr txBox="1"/>
          <p:nvPr/>
        </p:nvSpPr>
        <p:spPr>
          <a:xfrm>
            <a:off x="807085" y="2640965"/>
            <a:ext cx="7143750" cy="1198880"/>
          </a:xfrm>
          <a:prstGeom prst="rect">
            <a:avLst/>
          </a:prstGeom>
          <a:noFill/>
        </p:spPr>
        <p:txBody>
          <a:bodyPr wrap="square" rtlCol="0">
            <a:spAutoFit/>
          </a:bodyPr>
          <a:p>
            <a:pPr lvl="1"/>
            <a:r>
              <a:rPr lang="zh-CN" altLang="en-US"/>
              <a:t>&gt;&gt;&gt; give_me_a_car.exclaim()</a:t>
            </a:r>
            <a:endParaRPr lang="zh-CN" altLang="en-US"/>
          </a:p>
          <a:p>
            <a:pPr lvl="1"/>
            <a:r>
              <a:rPr lang="zh-CN" altLang="en-US"/>
              <a:t>I'm a Car!</a:t>
            </a:r>
            <a:endParaRPr lang="zh-CN" altLang="en-US"/>
          </a:p>
          <a:p>
            <a:pPr lvl="1"/>
            <a:r>
              <a:rPr lang="zh-CN" altLang="en-US"/>
              <a:t>&gt;&gt;&gt; give_me_a_yugo.exclaim()</a:t>
            </a:r>
            <a:endParaRPr lang="zh-CN" altLang="en-US"/>
          </a:p>
          <a:p>
            <a:pPr lvl="1"/>
            <a:r>
              <a:rPr lang="zh-CN" altLang="en-US"/>
              <a:t>I'm a Yugo! Much like a Car, but more Yugo-ish.</a:t>
            </a:r>
            <a:endParaRPr lang="zh-CN" altLang="en-US"/>
          </a:p>
        </p:txBody>
      </p:sp>
      <p:sp>
        <p:nvSpPr>
          <p:cNvPr id="5" name="文本框 4"/>
          <p:cNvSpPr txBox="1"/>
          <p:nvPr/>
        </p:nvSpPr>
        <p:spPr>
          <a:xfrm>
            <a:off x="411480" y="4559935"/>
            <a:ext cx="7539355" cy="1198880"/>
          </a:xfrm>
          <a:prstGeom prst="rect">
            <a:avLst/>
          </a:prstGeom>
          <a:noFill/>
        </p:spPr>
        <p:txBody>
          <a:bodyPr wrap="square" rtlCol="0">
            <a:spAutoFit/>
          </a:bodyPr>
          <a:p>
            <a:pPr lvl="1"/>
            <a:r>
              <a:rPr lang="zh-CN" altLang="en-US" sz="2400"/>
              <a:t>在上面的例子中，我们覆盖了父类的 exclaim() 方法。在子类中，可以覆盖任何父类的方</a:t>
            </a:r>
            <a:endParaRPr lang="zh-CN" altLang="en-US" sz="2400"/>
          </a:p>
          <a:p>
            <a:pPr lvl="1"/>
            <a:r>
              <a:rPr lang="zh-CN" altLang="en-US" sz="2400"/>
              <a:t>法，包括 __init__()。</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6.4  </a:t>
            </a:r>
            <a:r>
              <a:rPr lang="zh-CN" altLang="en-US" sz="3200" b="1">
                <a:effectLst/>
                <a:latin typeface="Times New Roman" panose="02020603050405020304" charset="0"/>
                <a:sym typeface="+mn-ea"/>
              </a:rPr>
              <a:t>覆盖方法</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643255" y="1377950"/>
            <a:ext cx="8030210" cy="706755"/>
          </a:xfrm>
          <a:prstGeom prst="rect">
            <a:avLst/>
          </a:prstGeom>
          <a:noFill/>
        </p:spPr>
        <p:txBody>
          <a:bodyPr wrap="square" rtlCol="0">
            <a:spAutoFit/>
          </a:bodyPr>
          <a:p>
            <a:r>
              <a:rPr sz="2000"/>
              <a:t>下面的例子使用了之前创建过的 Person 类。我们来创建两个子类，分别代表医生（MDPerson）和律师（JDPerson）：</a:t>
            </a:r>
            <a:endParaRPr lang="zh-CN" altLang="en-US" sz="2000">
              <a:solidFill>
                <a:srgbClr val="FF0000"/>
              </a:solidFill>
            </a:endParaRPr>
          </a:p>
        </p:txBody>
      </p:sp>
      <p:sp>
        <p:nvSpPr>
          <p:cNvPr id="5" name="文本框 4"/>
          <p:cNvSpPr txBox="1"/>
          <p:nvPr/>
        </p:nvSpPr>
        <p:spPr>
          <a:xfrm>
            <a:off x="641350" y="2285365"/>
            <a:ext cx="3844290" cy="3046095"/>
          </a:xfrm>
          <a:prstGeom prst="rect">
            <a:avLst/>
          </a:prstGeom>
          <a:noFill/>
        </p:spPr>
        <p:txBody>
          <a:bodyPr wrap="square" rtlCol="0">
            <a:spAutoFit/>
          </a:bodyPr>
          <a:p>
            <a:pPr lvl="1"/>
            <a:r>
              <a:rPr lang="zh-CN" altLang="en-US" sz="1600"/>
              <a:t>&gt;&gt;&gt; class Person():</a:t>
            </a:r>
            <a:endParaRPr lang="zh-CN" altLang="en-US" sz="1600"/>
          </a:p>
          <a:p>
            <a:pPr lvl="1"/>
            <a:r>
              <a:rPr lang="zh-CN" altLang="en-US" sz="1600"/>
              <a:t>... def __init__(self, name):</a:t>
            </a:r>
            <a:endParaRPr lang="zh-CN" altLang="en-US" sz="1600"/>
          </a:p>
          <a:p>
            <a:pPr lvl="1"/>
            <a:r>
              <a:rPr lang="zh-CN" altLang="en-US" sz="1600"/>
              <a:t>... self.name = name</a:t>
            </a:r>
            <a:endParaRPr lang="zh-CN" altLang="en-US" sz="1600"/>
          </a:p>
          <a:p>
            <a:pPr lvl="1"/>
            <a:r>
              <a:rPr lang="zh-CN" altLang="en-US" sz="1600"/>
              <a:t>...</a:t>
            </a:r>
            <a:endParaRPr lang="zh-CN" altLang="en-US" sz="1600"/>
          </a:p>
          <a:p>
            <a:pPr lvl="1"/>
            <a:r>
              <a:rPr lang="zh-CN" altLang="en-US" sz="1600"/>
              <a:t>&gt;&gt;&gt; class MDPerson(Person):</a:t>
            </a:r>
            <a:endParaRPr lang="zh-CN" altLang="en-US" sz="1600"/>
          </a:p>
          <a:p>
            <a:pPr lvl="1"/>
            <a:r>
              <a:rPr lang="zh-CN" altLang="en-US" sz="1600"/>
              <a:t>... def __init__(self, name):</a:t>
            </a:r>
            <a:endParaRPr lang="zh-CN" altLang="en-US" sz="1600"/>
          </a:p>
          <a:p>
            <a:pPr lvl="1"/>
            <a:r>
              <a:rPr lang="zh-CN" altLang="en-US" sz="1600"/>
              <a:t>... self.name = "Doctor " + name</a:t>
            </a:r>
            <a:endParaRPr lang="zh-CN" altLang="en-US" sz="1600"/>
          </a:p>
          <a:p>
            <a:pPr lvl="1"/>
            <a:r>
              <a:rPr lang="zh-CN" altLang="en-US" sz="1600"/>
              <a:t>...</a:t>
            </a:r>
            <a:endParaRPr lang="zh-CN" altLang="en-US" sz="1600"/>
          </a:p>
          <a:p>
            <a:pPr lvl="1"/>
            <a:r>
              <a:rPr lang="zh-CN" altLang="en-US" sz="1600"/>
              <a:t>&gt;&gt;&gt; class JDPerson(Person):</a:t>
            </a:r>
            <a:endParaRPr lang="zh-CN" altLang="en-US" sz="1600"/>
          </a:p>
          <a:p>
            <a:pPr lvl="1"/>
            <a:r>
              <a:rPr lang="zh-CN" altLang="en-US" sz="1600"/>
              <a:t>... def __init__(self, name):</a:t>
            </a:r>
            <a:endParaRPr lang="zh-CN" altLang="en-US" sz="1600"/>
          </a:p>
          <a:p>
            <a:pPr lvl="1"/>
            <a:r>
              <a:rPr lang="zh-CN" altLang="en-US" sz="1600"/>
              <a:t>... self.name = name + ", Esquire"</a:t>
            </a:r>
            <a:endParaRPr lang="zh-CN" altLang="en-US" sz="1600"/>
          </a:p>
          <a:p>
            <a:pPr lvl="1"/>
            <a:r>
              <a:rPr lang="zh-CN" altLang="en-US" sz="1600"/>
              <a:t>...</a:t>
            </a:r>
            <a:endParaRPr lang="zh-CN" altLang="en-US" sz="1600"/>
          </a:p>
        </p:txBody>
      </p:sp>
      <p:sp>
        <p:nvSpPr>
          <p:cNvPr id="12" name="文本框 11"/>
          <p:cNvSpPr txBox="1"/>
          <p:nvPr/>
        </p:nvSpPr>
        <p:spPr>
          <a:xfrm>
            <a:off x="641350" y="5481320"/>
            <a:ext cx="7837170" cy="645160"/>
          </a:xfrm>
          <a:prstGeom prst="rect">
            <a:avLst/>
          </a:prstGeom>
          <a:noFill/>
        </p:spPr>
        <p:txBody>
          <a:bodyPr wrap="square" rtlCol="0">
            <a:spAutoFit/>
          </a:bodyPr>
          <a:p>
            <a:r>
              <a:rPr lang="zh-CN" altLang="en-US">
                <a:sym typeface="+mn-ea"/>
              </a:rPr>
              <a:t>在上面的例子中，子类的初始化方法 __init__() 接收的参数和父类 Person 一样，但存储到对象内部 name 特性的值却不尽相同：</a:t>
            </a:r>
            <a:endParaRPr lang="zh-CN" altLang="en-US"/>
          </a:p>
        </p:txBody>
      </p:sp>
      <p:sp>
        <p:nvSpPr>
          <p:cNvPr id="6" name="文本框 5"/>
          <p:cNvSpPr txBox="1"/>
          <p:nvPr/>
        </p:nvSpPr>
        <p:spPr>
          <a:xfrm>
            <a:off x="4829175" y="2539365"/>
            <a:ext cx="3844290" cy="2306955"/>
          </a:xfrm>
          <a:prstGeom prst="rect">
            <a:avLst/>
          </a:prstGeom>
          <a:noFill/>
        </p:spPr>
        <p:txBody>
          <a:bodyPr wrap="square" rtlCol="0">
            <a:spAutoFit/>
          </a:bodyPr>
          <a:p>
            <a:pPr lvl="1"/>
            <a:r>
              <a:rPr lang="zh-CN" altLang="en-US" sz="1600"/>
              <a:t>&gt;&gt;&gt; person = Person('Fudd')</a:t>
            </a:r>
            <a:endParaRPr lang="zh-CN" altLang="en-US" sz="1600"/>
          </a:p>
          <a:p>
            <a:pPr lvl="1"/>
            <a:r>
              <a:rPr lang="zh-CN" altLang="en-US" sz="1600"/>
              <a:t>&gt;&gt;&gt; doctor = MDPerson('Fudd')</a:t>
            </a:r>
            <a:endParaRPr lang="zh-CN" altLang="en-US" sz="1600"/>
          </a:p>
          <a:p>
            <a:pPr lvl="1"/>
            <a:r>
              <a:rPr lang="zh-CN" altLang="en-US" sz="1600"/>
              <a:t>&gt;&gt;&gt; lawyer = JDPerson('Fudd')</a:t>
            </a:r>
            <a:endParaRPr lang="zh-CN" altLang="en-US" sz="1600"/>
          </a:p>
          <a:p>
            <a:pPr lvl="1"/>
            <a:r>
              <a:rPr lang="zh-CN" altLang="en-US" sz="1600"/>
              <a:t>&gt;&gt;&gt; print(person.name)</a:t>
            </a:r>
            <a:endParaRPr lang="zh-CN" altLang="en-US" sz="1600"/>
          </a:p>
          <a:p>
            <a:pPr lvl="1"/>
            <a:r>
              <a:rPr lang="zh-CN" altLang="en-US" sz="1600"/>
              <a:t>Fudd</a:t>
            </a:r>
            <a:endParaRPr lang="zh-CN" altLang="en-US" sz="1600"/>
          </a:p>
          <a:p>
            <a:pPr lvl="1"/>
            <a:r>
              <a:rPr lang="zh-CN" altLang="en-US" sz="1600"/>
              <a:t>&gt;&gt;&gt; print(doctor.name)</a:t>
            </a:r>
            <a:endParaRPr lang="zh-CN" altLang="en-US" sz="1600"/>
          </a:p>
          <a:p>
            <a:pPr lvl="1"/>
            <a:r>
              <a:rPr lang="zh-CN" altLang="en-US" sz="1600"/>
              <a:t>Doctor Fudd</a:t>
            </a:r>
            <a:endParaRPr lang="zh-CN" altLang="en-US" sz="1600"/>
          </a:p>
          <a:p>
            <a:pPr lvl="1"/>
            <a:r>
              <a:rPr lang="zh-CN" altLang="en-US" sz="1600"/>
              <a:t>&gt;&gt;&gt; print(lawyer.name)</a:t>
            </a:r>
            <a:endParaRPr lang="zh-CN" altLang="en-US" sz="1600"/>
          </a:p>
          <a:p>
            <a:pPr lvl="1"/>
            <a:r>
              <a:rPr lang="zh-CN" altLang="en-US" sz="1600"/>
              <a:t>Fudd, Esquire</a:t>
            </a:r>
            <a:endParaRPr lang="zh-CN" altLang="en-US"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blinds(horizontal)">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5" grpId="0"/>
      <p:bldP spid="12"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6.5  </a:t>
            </a:r>
            <a:r>
              <a:rPr lang="zh-CN" altLang="en-US" sz="3200" b="1">
                <a:effectLst/>
                <a:latin typeface="Times New Roman" panose="02020603050405020304" charset="0"/>
                <a:sym typeface="+mn-ea"/>
              </a:rPr>
              <a:t>新方法</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739775" y="1932940"/>
            <a:ext cx="8030210" cy="645160"/>
          </a:xfrm>
          <a:prstGeom prst="rect">
            <a:avLst/>
          </a:prstGeom>
          <a:noFill/>
        </p:spPr>
        <p:txBody>
          <a:bodyPr wrap="square" rtlCol="0">
            <a:spAutoFit/>
          </a:bodyPr>
          <a:p>
            <a:r>
              <a:rPr>
                <a:latin typeface="+mn-ea"/>
                <a:cs typeface="+mn-ea"/>
              </a:rPr>
              <a:t> 回到 Car 类和 Yugo 类，我们给 Yugo 类添加一个新的</a:t>
            </a:r>
            <a:endParaRPr>
              <a:latin typeface="+mn-ea"/>
              <a:cs typeface="+mn-ea"/>
            </a:endParaRPr>
          </a:p>
          <a:p>
            <a:r>
              <a:rPr>
                <a:latin typeface="+mn-ea"/>
                <a:cs typeface="+mn-ea"/>
              </a:rPr>
              <a:t>方法 need_a_push()：</a:t>
            </a:r>
            <a:endParaRPr>
              <a:latin typeface="+mn-ea"/>
              <a:cs typeface="+mn-ea"/>
            </a:endParaRPr>
          </a:p>
        </p:txBody>
      </p:sp>
      <p:sp>
        <p:nvSpPr>
          <p:cNvPr id="5" name="文本框 4"/>
          <p:cNvSpPr txBox="1"/>
          <p:nvPr/>
        </p:nvSpPr>
        <p:spPr>
          <a:xfrm>
            <a:off x="739775" y="2578100"/>
            <a:ext cx="6442075" cy="2553335"/>
          </a:xfrm>
          <a:prstGeom prst="rect">
            <a:avLst/>
          </a:prstGeom>
          <a:noFill/>
        </p:spPr>
        <p:txBody>
          <a:bodyPr wrap="square" rtlCol="0">
            <a:spAutoFit/>
          </a:bodyPr>
          <a:p>
            <a:pPr lvl="1"/>
            <a:r>
              <a:rPr lang="zh-CN" altLang="en-US" sz="1600"/>
              <a:t>&gt;&gt;&gt; class Car():</a:t>
            </a:r>
            <a:endParaRPr lang="zh-CN" altLang="en-US" sz="1600"/>
          </a:p>
          <a:p>
            <a:pPr lvl="1"/>
            <a:r>
              <a:rPr lang="zh-CN" altLang="en-US" sz="1600"/>
              <a:t>... def exclaim(self):</a:t>
            </a:r>
            <a:endParaRPr lang="zh-CN" altLang="en-US" sz="1600"/>
          </a:p>
          <a:p>
            <a:pPr lvl="1"/>
            <a:r>
              <a:rPr lang="zh-CN" altLang="en-US" sz="1600"/>
              <a:t>... print("I'm a Car!")</a:t>
            </a:r>
            <a:endParaRPr lang="zh-CN" altLang="en-US" sz="1600"/>
          </a:p>
          <a:p>
            <a:pPr lvl="1"/>
            <a:r>
              <a:rPr lang="zh-CN" altLang="en-US" sz="1600"/>
              <a:t>...</a:t>
            </a:r>
            <a:endParaRPr lang="zh-CN" altLang="en-US" sz="1600"/>
          </a:p>
          <a:p>
            <a:pPr lvl="1"/>
            <a:r>
              <a:rPr lang="zh-CN" altLang="en-US" sz="1600"/>
              <a:t>&gt;&gt;&gt; class Yugo(Car):</a:t>
            </a:r>
            <a:endParaRPr lang="zh-CN" altLang="en-US" sz="1600"/>
          </a:p>
          <a:p>
            <a:pPr lvl="1"/>
            <a:r>
              <a:rPr lang="zh-CN" altLang="en-US" sz="1600"/>
              <a:t>... def exclaim(self):</a:t>
            </a:r>
            <a:endParaRPr lang="zh-CN" altLang="en-US" sz="1600"/>
          </a:p>
          <a:p>
            <a:pPr lvl="1"/>
            <a:r>
              <a:rPr lang="zh-CN" altLang="en-US" sz="1600"/>
              <a:t>... print("I'm a Yugo! Much like a Car, but more Yugo-ish.")</a:t>
            </a:r>
            <a:endParaRPr lang="zh-CN" altLang="en-US" sz="1600"/>
          </a:p>
          <a:p>
            <a:pPr lvl="1"/>
            <a:r>
              <a:rPr lang="zh-CN" altLang="en-US" sz="1600"/>
              <a:t>... def need_a_push(self):</a:t>
            </a:r>
            <a:endParaRPr lang="zh-CN" altLang="en-US" sz="1600"/>
          </a:p>
          <a:p>
            <a:pPr lvl="1"/>
            <a:r>
              <a:rPr lang="zh-CN" altLang="en-US" sz="1600"/>
              <a:t>... print("A little help here?")</a:t>
            </a:r>
            <a:endParaRPr lang="zh-CN" altLang="en-US" sz="1600"/>
          </a:p>
          <a:p>
            <a:pPr lvl="1"/>
            <a:r>
              <a:rPr lang="zh-CN" altLang="en-US" sz="1600"/>
              <a:t>...</a:t>
            </a:r>
            <a:endParaRPr lang="zh-CN" altLang="en-US" sz="1600"/>
          </a:p>
        </p:txBody>
      </p:sp>
      <p:sp>
        <p:nvSpPr>
          <p:cNvPr id="6" name="文本框 5"/>
          <p:cNvSpPr txBox="1"/>
          <p:nvPr/>
        </p:nvSpPr>
        <p:spPr>
          <a:xfrm>
            <a:off x="286385" y="1226185"/>
            <a:ext cx="7108190" cy="460375"/>
          </a:xfrm>
          <a:prstGeom prst="rect">
            <a:avLst/>
          </a:prstGeom>
          <a:noFill/>
        </p:spPr>
        <p:txBody>
          <a:bodyPr wrap="square" rtlCol="0">
            <a:spAutoFit/>
          </a:bodyPr>
          <a:p>
            <a:pPr lvl="1"/>
            <a:r>
              <a:rPr lang="zh-CN" altLang="en-US" sz="2400"/>
              <a:t>子类还可以添加父类中没有的方法。</a:t>
            </a:r>
            <a:endParaRPr lang="zh-CN" altLang="en-US" sz="2400"/>
          </a:p>
        </p:txBody>
      </p:sp>
      <p:sp>
        <p:nvSpPr>
          <p:cNvPr id="7" name="文本框 6"/>
          <p:cNvSpPr txBox="1"/>
          <p:nvPr/>
        </p:nvSpPr>
        <p:spPr>
          <a:xfrm>
            <a:off x="800100" y="5215255"/>
            <a:ext cx="7585075" cy="368300"/>
          </a:xfrm>
          <a:prstGeom prst="rect">
            <a:avLst/>
          </a:prstGeom>
          <a:noFill/>
        </p:spPr>
        <p:txBody>
          <a:bodyPr wrap="square" rtlCol="0">
            <a:spAutoFit/>
          </a:bodyPr>
          <a:p>
            <a:r>
              <a:rPr lang="zh-CN" altLang="en-US"/>
              <a:t>接着，创建一个 Car 和一个 Yugo 对象：</a:t>
            </a:r>
            <a:endParaRPr lang="zh-CN" altLang="en-US"/>
          </a:p>
        </p:txBody>
      </p:sp>
      <p:sp>
        <p:nvSpPr>
          <p:cNvPr id="9" name="文本框 8"/>
          <p:cNvSpPr txBox="1"/>
          <p:nvPr/>
        </p:nvSpPr>
        <p:spPr>
          <a:xfrm>
            <a:off x="739775" y="5644515"/>
            <a:ext cx="7705725" cy="645160"/>
          </a:xfrm>
          <a:prstGeom prst="rect">
            <a:avLst/>
          </a:prstGeom>
          <a:noFill/>
        </p:spPr>
        <p:txBody>
          <a:bodyPr wrap="square" rtlCol="0">
            <a:spAutoFit/>
          </a:bodyPr>
          <a:p>
            <a:pPr lvl="1"/>
            <a:r>
              <a:rPr lang="zh-CN" altLang="en-US"/>
              <a:t>&gt;&gt;&gt; give_me_a_car = Car()</a:t>
            </a:r>
            <a:endParaRPr lang="zh-CN" altLang="en-US"/>
          </a:p>
          <a:p>
            <a:pPr lvl="1"/>
            <a:r>
              <a:rPr lang="zh-CN" altLang="en-US"/>
              <a:t>&gt;&gt;&gt; give_me_a_yugo = Yugo()</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5" grpId="0"/>
      <p:bldP spid="7" grpId="0"/>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6.5  </a:t>
            </a:r>
            <a:r>
              <a:rPr lang="zh-CN" altLang="en-US" sz="3200" b="1">
                <a:effectLst/>
                <a:latin typeface="Times New Roman" panose="02020603050405020304" charset="0"/>
                <a:sym typeface="+mn-ea"/>
              </a:rPr>
              <a:t>新方法</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761365" y="1482725"/>
            <a:ext cx="8030210" cy="368300"/>
          </a:xfrm>
          <a:prstGeom prst="rect">
            <a:avLst/>
          </a:prstGeom>
          <a:noFill/>
        </p:spPr>
        <p:txBody>
          <a:bodyPr wrap="square" rtlCol="0">
            <a:spAutoFit/>
          </a:bodyPr>
          <a:p>
            <a:r>
              <a:rPr>
                <a:latin typeface="+mn-ea"/>
                <a:cs typeface="+mn-ea"/>
              </a:rPr>
              <a:t>Yugo 类的对象可以响应 need_a_push() 方法：</a:t>
            </a:r>
            <a:endParaRPr>
              <a:latin typeface="+mn-ea"/>
              <a:cs typeface="+mn-ea"/>
            </a:endParaRPr>
          </a:p>
        </p:txBody>
      </p:sp>
      <p:sp>
        <p:nvSpPr>
          <p:cNvPr id="5" name="文本框 4"/>
          <p:cNvSpPr txBox="1"/>
          <p:nvPr/>
        </p:nvSpPr>
        <p:spPr>
          <a:xfrm>
            <a:off x="701040" y="2059305"/>
            <a:ext cx="6442075" cy="675640"/>
          </a:xfrm>
          <a:prstGeom prst="rect">
            <a:avLst/>
          </a:prstGeom>
          <a:noFill/>
        </p:spPr>
        <p:txBody>
          <a:bodyPr wrap="square" rtlCol="0">
            <a:spAutoFit/>
          </a:bodyPr>
          <a:p>
            <a:pPr lvl="1"/>
            <a:r>
              <a:rPr lang="zh-CN" altLang="en-US"/>
              <a:t>&gt;&gt;&gt; give_me_a_yugo.</a:t>
            </a:r>
            <a:r>
              <a:rPr lang="zh-CN" altLang="en-US" sz="2000"/>
              <a:t>need</a:t>
            </a:r>
            <a:r>
              <a:rPr lang="zh-CN" altLang="en-US"/>
              <a:t>_a_push()</a:t>
            </a:r>
            <a:endParaRPr lang="zh-CN" altLang="en-US"/>
          </a:p>
          <a:p>
            <a:pPr lvl="1"/>
            <a:r>
              <a:rPr lang="zh-CN" altLang="en-US"/>
              <a:t>A little help here?</a:t>
            </a:r>
            <a:endParaRPr lang="zh-CN" altLang="en-US"/>
          </a:p>
        </p:txBody>
      </p:sp>
      <p:sp>
        <p:nvSpPr>
          <p:cNvPr id="7" name="文本框 6"/>
          <p:cNvSpPr txBox="1"/>
          <p:nvPr/>
        </p:nvSpPr>
        <p:spPr>
          <a:xfrm>
            <a:off x="761365" y="3001010"/>
            <a:ext cx="7585075" cy="368300"/>
          </a:xfrm>
          <a:prstGeom prst="rect">
            <a:avLst/>
          </a:prstGeom>
          <a:noFill/>
        </p:spPr>
        <p:txBody>
          <a:bodyPr wrap="square" rtlCol="0">
            <a:spAutoFit/>
          </a:bodyPr>
          <a:p>
            <a:r>
              <a:rPr lang="zh-CN" altLang="en-US"/>
              <a:t>但比它广义的 Car 无法响应该方法</a:t>
            </a:r>
            <a:endParaRPr lang="zh-CN" altLang="en-US"/>
          </a:p>
        </p:txBody>
      </p:sp>
      <p:sp>
        <p:nvSpPr>
          <p:cNvPr id="9" name="文本框 8"/>
          <p:cNvSpPr txBox="1"/>
          <p:nvPr/>
        </p:nvSpPr>
        <p:spPr>
          <a:xfrm>
            <a:off x="640715" y="3609340"/>
            <a:ext cx="7705725" cy="1198880"/>
          </a:xfrm>
          <a:prstGeom prst="rect">
            <a:avLst/>
          </a:prstGeom>
          <a:noFill/>
        </p:spPr>
        <p:txBody>
          <a:bodyPr wrap="square" rtlCol="0">
            <a:spAutoFit/>
          </a:bodyPr>
          <a:p>
            <a:pPr lvl="1"/>
            <a:r>
              <a:rPr lang="zh-CN" altLang="en-US"/>
              <a:t>&gt;&gt;&gt; give_me_a_car.need_a_push()</a:t>
            </a:r>
            <a:endParaRPr lang="zh-CN" altLang="en-US"/>
          </a:p>
          <a:p>
            <a:pPr lvl="1"/>
            <a:r>
              <a:rPr lang="zh-CN" altLang="en-US"/>
              <a:t>Traceback (most recent call last):</a:t>
            </a:r>
            <a:endParaRPr lang="zh-CN" altLang="en-US"/>
          </a:p>
          <a:p>
            <a:pPr lvl="1"/>
            <a:r>
              <a:rPr lang="zh-CN" altLang="en-US"/>
              <a:t>File "&lt;stdin&gt;", line 1, in &lt;module&gt;</a:t>
            </a:r>
            <a:endParaRPr lang="zh-CN" altLang="en-US"/>
          </a:p>
          <a:p>
            <a:pPr lvl="1"/>
            <a:r>
              <a:rPr lang="zh-CN" altLang="en-US"/>
              <a:t>AttributeError: 'Car' object has no attribute 'need_a_push'</a:t>
            </a:r>
            <a:endParaRPr lang="zh-CN" altLang="en-US"/>
          </a:p>
        </p:txBody>
      </p:sp>
      <p:sp>
        <p:nvSpPr>
          <p:cNvPr id="3" name="文本框 2"/>
          <p:cNvSpPr txBox="1"/>
          <p:nvPr/>
        </p:nvSpPr>
        <p:spPr>
          <a:xfrm>
            <a:off x="701040" y="5163185"/>
            <a:ext cx="7585075" cy="645160"/>
          </a:xfrm>
          <a:prstGeom prst="rect">
            <a:avLst/>
          </a:prstGeom>
          <a:noFill/>
        </p:spPr>
        <p:txBody>
          <a:bodyPr wrap="square" rtlCol="0">
            <a:spAutoFit/>
          </a:bodyPr>
          <a:p>
            <a:r>
              <a:rPr lang="zh-CN" altLang="en-US"/>
              <a:t>至此， Yugo 终于可以做一些 Car 做不到的事情了。它的与众不同的特征开始体现了出来</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5" grpId="0"/>
      <p:bldP spid="7" grpId="0"/>
      <p:bldP spid="9" grpId="0"/>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476885" y="430530"/>
            <a:ext cx="5615305" cy="601980"/>
          </a:xfrm>
        </p:spPr>
        <p:txBody>
          <a:bodyPr anchor="t" anchorCtr="0">
            <a:normAutofit fontScale="90000"/>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6.6  </a:t>
            </a:r>
            <a:r>
              <a:rPr lang="zh-CN" altLang="en-US" sz="3200" b="1">
                <a:effectLst/>
                <a:latin typeface="Times New Roman" panose="02020603050405020304" charset="0"/>
                <a:sym typeface="+mn-ea"/>
              </a:rPr>
              <a:t>使用</a:t>
            </a:r>
            <a:r>
              <a:rPr lang="en-US" altLang="zh-CN" sz="3200" b="1">
                <a:effectLst/>
                <a:latin typeface="Times New Roman" panose="02020603050405020304" charset="0"/>
                <a:sym typeface="+mn-ea"/>
              </a:rPr>
              <a:t>super</a:t>
            </a:r>
            <a:r>
              <a:rPr lang="zh-CN" altLang="en-US" sz="3200" b="1">
                <a:effectLst/>
                <a:latin typeface="Times New Roman" panose="02020603050405020304" charset="0"/>
                <a:sym typeface="+mn-ea"/>
              </a:rPr>
              <a:t>从父类得到帮助</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10" name="文本框 9"/>
          <p:cNvSpPr txBox="1"/>
          <p:nvPr/>
        </p:nvSpPr>
        <p:spPr>
          <a:xfrm>
            <a:off x="2679065" y="2190115"/>
            <a:ext cx="3413125" cy="460375"/>
          </a:xfrm>
          <a:prstGeom prst="rect">
            <a:avLst/>
          </a:prstGeom>
          <a:noFill/>
        </p:spPr>
        <p:txBody>
          <a:bodyPr wrap="square" rtlCol="0">
            <a:spAutoFit/>
          </a:bodyPr>
          <a:p>
            <a:pPr lvl="1"/>
            <a:r>
              <a:rPr lang="en-US" altLang="zh-CN" sz="2400"/>
              <a:t>super</a:t>
            </a:r>
            <a:r>
              <a:rPr lang="zh-CN" altLang="en-US" sz="2400"/>
              <a:t>（）</a:t>
            </a:r>
            <a:endParaRPr lang="zh-CN" altLang="en-US" sz="2400"/>
          </a:p>
        </p:txBody>
      </p:sp>
      <p:sp>
        <p:nvSpPr>
          <p:cNvPr id="5" name="文本框 4"/>
          <p:cNvSpPr txBox="1"/>
          <p:nvPr/>
        </p:nvSpPr>
        <p:spPr>
          <a:xfrm>
            <a:off x="476885" y="2829560"/>
            <a:ext cx="7257415" cy="1476375"/>
          </a:xfrm>
          <a:prstGeom prst="rect">
            <a:avLst/>
          </a:prstGeom>
          <a:noFill/>
        </p:spPr>
        <p:txBody>
          <a:bodyPr wrap="square" rtlCol="0">
            <a:spAutoFit/>
          </a:bodyPr>
          <a:p>
            <a:r>
              <a:rPr lang="zh-CN" altLang="en-US"/>
              <a:t>“哈哈！终于等到你问这个了。” super() 站出来说道。下面的例子将定义一个新的类EmailPerson，用于表示有电子邮箱的 Person。</a:t>
            </a:r>
            <a:endParaRPr lang="zh-CN" altLang="en-US"/>
          </a:p>
          <a:p>
            <a:endParaRPr lang="zh-CN" altLang="en-US"/>
          </a:p>
          <a:p>
            <a:endParaRPr lang="zh-CN" altLang="en-US"/>
          </a:p>
          <a:p>
            <a:r>
              <a:rPr lang="zh-CN" altLang="en-US"/>
              <a:t>首先，来定义熟悉的 Person 类：</a:t>
            </a:r>
            <a:endParaRPr lang="zh-CN" altLang="en-US"/>
          </a:p>
        </p:txBody>
      </p:sp>
      <p:sp>
        <p:nvSpPr>
          <p:cNvPr id="6" name="文本框 5"/>
          <p:cNvSpPr txBox="1"/>
          <p:nvPr/>
        </p:nvSpPr>
        <p:spPr>
          <a:xfrm>
            <a:off x="865505" y="1254760"/>
            <a:ext cx="7412355" cy="829945"/>
          </a:xfrm>
          <a:prstGeom prst="rect">
            <a:avLst/>
          </a:prstGeom>
          <a:noFill/>
        </p:spPr>
        <p:txBody>
          <a:bodyPr wrap="square" rtlCol="0">
            <a:spAutoFit/>
          </a:bodyPr>
          <a:p>
            <a:r>
              <a:rPr lang="zh-CN" altLang="en-US" sz="2400"/>
              <a:t>我们已经知道如何在子类中覆盖父类的方法，但如果想要调用父类的方法怎么办？</a:t>
            </a:r>
            <a:endParaRPr lang="zh-CN" altLang="en-US" sz="2400"/>
          </a:p>
        </p:txBody>
      </p:sp>
      <p:sp>
        <p:nvSpPr>
          <p:cNvPr id="7" name="文本框 6"/>
          <p:cNvSpPr txBox="1"/>
          <p:nvPr/>
        </p:nvSpPr>
        <p:spPr>
          <a:xfrm>
            <a:off x="667385" y="4516120"/>
            <a:ext cx="6877050" cy="1198880"/>
          </a:xfrm>
          <a:prstGeom prst="rect">
            <a:avLst/>
          </a:prstGeom>
          <a:noFill/>
        </p:spPr>
        <p:txBody>
          <a:bodyPr wrap="square" rtlCol="0">
            <a:spAutoFit/>
          </a:bodyPr>
          <a:p>
            <a:pPr lvl="1"/>
            <a:r>
              <a:t>&gt;&gt;&gt; class Person():</a:t>
            </a:r>
          </a:p>
          <a:p>
            <a:pPr lvl="1"/>
            <a:r>
              <a:t>... def __init__(self, name):</a:t>
            </a:r>
          </a:p>
          <a:p>
            <a:pPr lvl="1"/>
            <a:r>
              <a:t>... self.name = name</a:t>
            </a:r>
          </a:p>
          <a:p>
            <a:pPr lvl="1"/>
            <a:r>
              <a:t>...</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Effect transition="in" filter="blinds(horizontal)">
                                      <p:cBhvr>
                                        <p:cTn id="13" dur="500"/>
                                        <p:tgtEl>
                                          <p:spTgt spid="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blinds(horizontal)">
                                      <p:cBhvr>
                                        <p:cTn id="18" dur="500"/>
                                        <p:tgtEl>
                                          <p:spTgt spid="5">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276350"/>
            <a:ext cx="6858000" cy="932180"/>
          </a:xfrm>
        </p:spPr>
        <p:txBody>
          <a:bodyPr anchor="t" anchorCtr="0">
            <a:normAutofit fontScale="90000"/>
          </a:bodyPr>
          <a:lstStyle/>
          <a:p>
            <a:r>
              <a:rPr lang="zh-CN" altLang="en-US" sz="4400" dirty="0"/>
              <a:t>第</a:t>
            </a:r>
            <a:r>
              <a:rPr lang="en-US" altLang="zh-CN" sz="4400" dirty="0"/>
              <a:t>6</a:t>
            </a:r>
            <a:r>
              <a:rPr lang="zh-CN" altLang="en-US" sz="4400" dirty="0"/>
              <a:t>章    对象和类</a:t>
            </a:r>
            <a:br>
              <a:rPr lang="zh-CN" altLang="en-US" sz="4400" dirty="0"/>
            </a:br>
            <a:r>
              <a:rPr lang="zh-CN" altLang="en-US" sz="4400" dirty="0"/>
              <a:t> </a:t>
            </a:r>
            <a:r>
              <a:rPr lang="zh-CN" altLang="en-US" sz="1800" dirty="0"/>
              <a:t>如何使用自定义的数据结构：对象</a:t>
            </a:r>
            <a:endParaRPr lang="zh-CN" altLang="en-US" sz="1800" dirty="0"/>
          </a:p>
        </p:txBody>
      </p:sp>
      <p:sp>
        <p:nvSpPr>
          <p:cNvPr id="4" name="副标题 3"/>
          <p:cNvSpPr>
            <a:spLocks noGrp="1"/>
          </p:cNvSpPr>
          <p:nvPr>
            <p:ph type="subTitle" idx="1"/>
          </p:nvPr>
        </p:nvSpPr>
        <p:spPr>
          <a:xfrm>
            <a:off x="259080" y="2252980"/>
            <a:ext cx="4763135" cy="4380865"/>
          </a:xfrm>
        </p:spPr>
        <p:txBody>
          <a:bodyPr>
            <a:normAutofit fontScale="90000"/>
          </a:bodyPr>
          <a:lstStyle/>
          <a:p>
            <a:pPr marL="1080135" algn="l" fontAlgn="auto">
              <a:lnSpc>
                <a:spcPct val="170000"/>
              </a:lnSpc>
              <a:spcBef>
                <a:spcPts val="0"/>
              </a:spcBef>
              <a:buNone/>
            </a:pPr>
            <a:r>
              <a:rPr lang="zh-CN" altLang="en-US" dirty="0">
                <a:latin typeface="Times New Roman" panose="02020603050405020304" charset="0"/>
                <a:ea typeface="宋体" panose="02010600030101010101" pitchFamily="2" charset="-122"/>
              </a:rPr>
              <a:t>§6.1  什么是对象</a:t>
            </a:r>
            <a:endParaRPr lang="zh-CN" altLang="en-US" dirty="0">
              <a:latin typeface="Times New Roman" panose="02020603050405020304" charset="0"/>
              <a:ea typeface="宋体" panose="02010600030101010101" pitchFamily="2" charset="-122"/>
            </a:endParaRPr>
          </a:p>
          <a:p>
            <a:pPr marL="1080135" algn="l" fontAlgn="auto">
              <a:lnSpc>
                <a:spcPct val="170000"/>
              </a:lnSpc>
              <a:spcBef>
                <a:spcPts val="0"/>
              </a:spcBef>
              <a:buNone/>
            </a:pPr>
            <a:r>
              <a:rPr lang="zh-CN" altLang="en-US" dirty="0">
                <a:latin typeface="Times New Roman" panose="02020603050405020304" charset="0"/>
                <a:ea typeface="宋体" panose="02010600030101010101" pitchFamily="2" charset="-122"/>
              </a:rPr>
              <a:t>§6.2  使用class定义类</a:t>
            </a:r>
            <a:endParaRPr lang="zh-CN" altLang="en-US" dirty="0">
              <a:latin typeface="Times New Roman" panose="02020603050405020304" charset="0"/>
              <a:ea typeface="宋体" panose="02010600030101010101" pitchFamily="2" charset="-122"/>
            </a:endParaRPr>
          </a:p>
          <a:p>
            <a:pPr marL="1080135" algn="l" fontAlgn="auto">
              <a:lnSpc>
                <a:spcPct val="170000"/>
              </a:lnSpc>
              <a:spcBef>
                <a:spcPts val="0"/>
              </a:spcBef>
              <a:buNone/>
            </a:pPr>
            <a:r>
              <a:rPr lang="zh-CN" altLang="en-US" dirty="0">
                <a:latin typeface="Times New Roman" panose="02020603050405020304" charset="0"/>
                <a:ea typeface="宋体" panose="02010600030101010101" pitchFamily="2" charset="-122"/>
              </a:rPr>
              <a:t>§6.3  继承</a:t>
            </a:r>
            <a:endParaRPr lang="zh-CN" altLang="en-US" dirty="0">
              <a:latin typeface="Times New Roman" panose="02020603050405020304" charset="0"/>
              <a:ea typeface="宋体" panose="02010600030101010101" pitchFamily="2" charset="-122"/>
            </a:endParaRPr>
          </a:p>
          <a:p>
            <a:pPr marL="1080135" algn="l" fontAlgn="auto">
              <a:lnSpc>
                <a:spcPct val="170000"/>
              </a:lnSpc>
              <a:spcBef>
                <a:spcPts val="0"/>
              </a:spcBef>
              <a:buNone/>
            </a:pPr>
            <a:r>
              <a:rPr lang="zh-CN" altLang="en-US" dirty="0">
                <a:latin typeface="Times New Roman" panose="02020603050405020304" charset="0"/>
                <a:ea typeface="宋体" panose="02010600030101010101" pitchFamily="2" charset="-122"/>
              </a:rPr>
              <a:t>§6.4  覆盖方法</a:t>
            </a:r>
            <a:endParaRPr lang="zh-CN" altLang="en-US" dirty="0">
              <a:latin typeface="Times New Roman" panose="02020603050405020304" charset="0"/>
              <a:ea typeface="宋体" panose="02010600030101010101" pitchFamily="2" charset="-122"/>
            </a:endParaRPr>
          </a:p>
          <a:p>
            <a:pPr marL="1080135" algn="l" fontAlgn="auto">
              <a:lnSpc>
                <a:spcPct val="170000"/>
              </a:lnSpc>
              <a:spcBef>
                <a:spcPts val="0"/>
              </a:spcBef>
              <a:buNone/>
            </a:pPr>
            <a:r>
              <a:rPr lang="zh-CN" altLang="en-US" dirty="0">
                <a:latin typeface="Times New Roman" panose="02020603050405020304" charset="0"/>
                <a:ea typeface="宋体" panose="02010600030101010101" pitchFamily="2" charset="-122"/>
              </a:rPr>
              <a:t>§6.5  添加新方法</a:t>
            </a:r>
            <a:endParaRPr lang="zh-CN" altLang="en-US" dirty="0">
              <a:latin typeface="Times New Roman" panose="02020603050405020304" charset="0"/>
              <a:ea typeface="宋体" panose="02010600030101010101" pitchFamily="2" charset="-122"/>
            </a:endParaRPr>
          </a:p>
          <a:p>
            <a:pPr marL="1080135" algn="l" fontAlgn="auto">
              <a:lnSpc>
                <a:spcPct val="170000"/>
              </a:lnSpc>
              <a:spcBef>
                <a:spcPts val="0"/>
              </a:spcBef>
              <a:buNone/>
            </a:pPr>
            <a:r>
              <a:rPr lang="zh-CN" altLang="en-US" dirty="0">
                <a:latin typeface="Times New Roman" panose="02020603050405020304" charset="0"/>
                <a:ea typeface="宋体" panose="02010600030101010101" pitchFamily="2" charset="-122"/>
              </a:rPr>
              <a:t>§6.6  使用</a:t>
            </a:r>
            <a:endParaRPr lang="zh-CN" altLang="en-US" dirty="0">
              <a:latin typeface="Times New Roman" panose="02020603050405020304" charset="0"/>
              <a:ea typeface="宋体" panose="02010600030101010101" pitchFamily="2" charset="-122"/>
            </a:endParaRPr>
          </a:p>
          <a:p>
            <a:pPr marL="1080135" algn="l" fontAlgn="auto">
              <a:lnSpc>
                <a:spcPct val="170000"/>
              </a:lnSpc>
              <a:spcBef>
                <a:spcPts val="0"/>
              </a:spcBef>
            </a:pPr>
            <a:r>
              <a:rPr lang="zh-CN" altLang="en-US" dirty="0">
                <a:latin typeface="Times New Roman" panose="02020603050405020304" charset="0"/>
                <a:ea typeface="宋体" panose="02010600030101010101" pitchFamily="2" charset="-122"/>
                <a:sym typeface="+mn-ea"/>
              </a:rPr>
              <a:t>§6.7  建立大型数据结构  </a:t>
            </a:r>
            <a:r>
              <a:rPr lang="zh-CN" altLang="en-US" sz="2800" dirty="0">
                <a:latin typeface="Times New Roman" panose="02020603050405020304" charset="0"/>
                <a:ea typeface="宋体" panose="02010600030101010101" pitchFamily="2" charset="-122"/>
                <a:sym typeface="+mn-ea"/>
              </a:rPr>
              <a:t>         </a:t>
            </a:r>
            <a:r>
              <a:rPr lang="en-US" altLang="zh-CN" sz="1800" dirty="0">
                <a:latin typeface="Times New Roman" panose="02020603050405020304" charset="0"/>
                <a:sym typeface="+mn-ea"/>
              </a:rPr>
              <a:t>   </a:t>
            </a:r>
            <a:endParaRPr lang="en-US" altLang="zh-CN" sz="1800" dirty="0"/>
          </a:p>
        </p:txBody>
      </p:sp>
      <p:sp>
        <p:nvSpPr>
          <p:cNvPr id="3" name="矩形 2"/>
          <p:cNvSpPr/>
          <p:nvPr/>
        </p:nvSpPr>
        <p:spPr>
          <a:xfrm>
            <a:off x="4085590" y="2252980"/>
            <a:ext cx="4450080" cy="4692650"/>
          </a:xfrm>
          <a:prstGeom prst="rect">
            <a:avLst/>
          </a:prstGeom>
        </p:spPr>
        <p:txBody>
          <a:bodyPr vert="horz" wrap="square" lIns="91440" tIns="45720" rIns="91440" bIns="45720" rtlCol="0">
            <a:normAutofit fontScale="90000"/>
          </a:bodyPr>
          <a:lstStyle/>
          <a:p>
            <a:pPr marL="1080135" lvl="0" algn="l">
              <a:lnSpc>
                <a:spcPct val="170000"/>
              </a:lnSpc>
              <a:spcBef>
                <a:spcPts val="0"/>
              </a:spcBef>
              <a:buFont typeface="Arial" panose="020B0604020202020204" pitchFamily="34" charset="0"/>
              <a:buNone/>
            </a:pPr>
            <a:r>
              <a:rPr lang="zh-CN" altLang="en-US" sz="2400" dirty="0">
                <a:latin typeface="Times New Roman" panose="02020603050405020304" charset="0"/>
                <a:ea typeface="宋体" panose="02010600030101010101" pitchFamily="2" charset="-122"/>
                <a:sym typeface="+mn-ea"/>
              </a:rPr>
              <a:t>§6.8  什么是对象</a:t>
            </a:r>
            <a:endParaRPr lang="zh-CN" altLang="en-US" sz="2400" dirty="0">
              <a:latin typeface="Times New Roman" panose="02020603050405020304" charset="0"/>
              <a:ea typeface="宋体" panose="02010600030101010101" pitchFamily="2" charset="-122"/>
              <a:sym typeface="+mn-ea"/>
            </a:endParaRPr>
          </a:p>
          <a:p>
            <a:pPr marL="1080135" lvl="0" algn="l">
              <a:lnSpc>
                <a:spcPct val="170000"/>
              </a:lnSpc>
              <a:spcBef>
                <a:spcPts val="0"/>
              </a:spcBef>
              <a:buFont typeface="Arial" panose="020B0604020202020204" pitchFamily="34" charset="0"/>
              <a:buNone/>
            </a:pPr>
            <a:r>
              <a:rPr lang="zh-CN" altLang="en-US" sz="2400" dirty="0">
                <a:latin typeface="Times New Roman" panose="02020603050405020304" charset="0"/>
                <a:ea typeface="宋体" panose="02010600030101010101" pitchFamily="2" charset="-122"/>
                <a:sym typeface="+mn-ea"/>
              </a:rPr>
              <a:t>§6.9  使用class定义类</a:t>
            </a:r>
            <a:endParaRPr lang="zh-CN" altLang="en-US" sz="2400" dirty="0">
              <a:latin typeface="Times New Roman" panose="02020603050405020304" charset="0"/>
              <a:ea typeface="宋体" panose="02010600030101010101" pitchFamily="2" charset="-122"/>
              <a:sym typeface="+mn-ea"/>
            </a:endParaRPr>
          </a:p>
          <a:p>
            <a:pPr marL="1080135" lvl="0" algn="l">
              <a:lnSpc>
                <a:spcPct val="170000"/>
              </a:lnSpc>
              <a:spcBef>
                <a:spcPts val="0"/>
              </a:spcBef>
              <a:buFont typeface="Arial" panose="020B0604020202020204" pitchFamily="34" charset="0"/>
              <a:buNone/>
            </a:pPr>
            <a:r>
              <a:rPr lang="zh-CN" altLang="en-US" sz="2400" dirty="0">
                <a:latin typeface="Times New Roman" panose="02020603050405020304" charset="0"/>
                <a:ea typeface="宋体" panose="02010600030101010101" pitchFamily="2" charset="-122"/>
                <a:sym typeface="+mn-ea"/>
              </a:rPr>
              <a:t>§6.10 继承</a:t>
            </a:r>
            <a:endParaRPr lang="zh-CN" altLang="en-US" sz="2400" dirty="0">
              <a:latin typeface="Times New Roman" panose="02020603050405020304" charset="0"/>
              <a:ea typeface="宋体" panose="02010600030101010101" pitchFamily="2" charset="-122"/>
              <a:sym typeface="+mn-ea"/>
            </a:endParaRPr>
          </a:p>
          <a:p>
            <a:pPr marL="1080135" lvl="0" algn="l">
              <a:lnSpc>
                <a:spcPct val="170000"/>
              </a:lnSpc>
              <a:spcBef>
                <a:spcPts val="0"/>
              </a:spcBef>
              <a:buFont typeface="Arial" panose="020B0604020202020204" pitchFamily="34" charset="0"/>
              <a:buNone/>
            </a:pPr>
            <a:r>
              <a:rPr lang="zh-CN" altLang="en-US" sz="2400" dirty="0">
                <a:latin typeface="Times New Roman" panose="02020603050405020304" charset="0"/>
                <a:ea typeface="宋体" panose="02010600030101010101" pitchFamily="2" charset="-122"/>
                <a:sym typeface="+mn-ea"/>
              </a:rPr>
              <a:t>§6.11 覆盖方法</a:t>
            </a:r>
            <a:endParaRPr lang="zh-CN" altLang="en-US" sz="2400" dirty="0">
              <a:latin typeface="Times New Roman" panose="02020603050405020304" charset="0"/>
              <a:ea typeface="宋体" panose="02010600030101010101" pitchFamily="2" charset="-122"/>
              <a:sym typeface="+mn-ea"/>
            </a:endParaRPr>
          </a:p>
          <a:p>
            <a:pPr marL="1080135" lvl="0" algn="l">
              <a:lnSpc>
                <a:spcPct val="170000"/>
              </a:lnSpc>
              <a:spcBef>
                <a:spcPts val="0"/>
              </a:spcBef>
              <a:buFont typeface="Arial" panose="020B0604020202020204" pitchFamily="34" charset="0"/>
              <a:buNone/>
            </a:pPr>
            <a:r>
              <a:rPr lang="zh-CN" altLang="en-US" sz="2400" dirty="0">
                <a:latin typeface="Times New Roman" panose="02020603050405020304" charset="0"/>
                <a:ea typeface="宋体" panose="02010600030101010101" pitchFamily="2" charset="-122"/>
                <a:sym typeface="+mn-ea"/>
              </a:rPr>
              <a:t>§6.12 添加新方法</a:t>
            </a:r>
            <a:endParaRPr lang="zh-CN" altLang="en-US" sz="2400" dirty="0">
              <a:latin typeface="Times New Roman" panose="02020603050405020304" charset="0"/>
              <a:ea typeface="宋体" panose="02010600030101010101" pitchFamily="2" charset="-122"/>
              <a:sym typeface="+mn-ea"/>
            </a:endParaRPr>
          </a:p>
          <a:p>
            <a:pPr marL="1080135" lvl="0" algn="l">
              <a:lnSpc>
                <a:spcPct val="170000"/>
              </a:lnSpc>
              <a:spcBef>
                <a:spcPts val="0"/>
              </a:spcBef>
              <a:buFont typeface="Arial" panose="020B0604020202020204" pitchFamily="34" charset="0"/>
              <a:buNone/>
            </a:pPr>
            <a:r>
              <a:rPr lang="zh-CN" altLang="en-US" sz="2400" dirty="0">
                <a:latin typeface="Times New Roman" panose="02020603050405020304" charset="0"/>
                <a:ea typeface="宋体" panose="02010600030101010101" pitchFamily="2" charset="-122"/>
                <a:sym typeface="+mn-ea"/>
              </a:rPr>
              <a:t>§6.13 使用</a:t>
            </a:r>
            <a:endParaRPr lang="zh-CN" altLang="en-US" sz="2400" dirty="0">
              <a:latin typeface="Times New Roman" panose="02020603050405020304" charset="0"/>
              <a:ea typeface="宋体" panose="02010600030101010101" pitchFamily="2" charset="-122"/>
              <a:sym typeface="+mn-ea"/>
            </a:endParaRPr>
          </a:p>
          <a:p>
            <a:pPr marL="1080135" lvl="0" algn="l">
              <a:lnSpc>
                <a:spcPct val="170000"/>
              </a:lnSpc>
              <a:spcBef>
                <a:spcPts val="0"/>
              </a:spcBef>
              <a:buFont typeface="Arial" panose="020B0604020202020204" pitchFamily="34" charset="0"/>
              <a:buNone/>
            </a:pPr>
            <a:r>
              <a:rPr lang="zh-CN" altLang="en-US" sz="2400" dirty="0">
                <a:latin typeface="Times New Roman" panose="02020603050405020304" charset="0"/>
                <a:ea typeface="宋体" panose="02010600030101010101" pitchFamily="2" charset="-122"/>
                <a:sym typeface="+mn-ea"/>
              </a:rPr>
              <a:t>§6.14 建立大型数据结构 </a:t>
            </a:r>
            <a:r>
              <a:rPr lang="zh-CN" altLang="en-US" sz="2800" dirty="0">
                <a:latin typeface="Times New Roman" panose="02020603050405020304" charset="0"/>
                <a:ea typeface="宋体" panose="02010600030101010101" pitchFamily="2" charset="-122"/>
                <a:sym typeface="+mn-ea"/>
              </a:rPr>
              <a:t>             </a:t>
            </a:r>
            <a:endParaRPr lang="zh-CN" altLang="en-US" sz="2800" dirty="0">
              <a:latin typeface="Times New Roman" panose="02020603050405020304" charset="0"/>
              <a:ea typeface="宋体" panose="02010600030101010101" pitchFamily="2" charset="-122"/>
              <a:sym typeface="+mn-ea"/>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15315" y="464185"/>
            <a:ext cx="5953760" cy="601980"/>
          </a:xfrm>
        </p:spPr>
        <p:txBody>
          <a:bodyPr anchor="t" anchorCtr="0"/>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6.6  </a:t>
            </a:r>
            <a:r>
              <a:rPr lang="zh-CN" altLang="en-US" sz="2800" b="1">
                <a:effectLst/>
                <a:latin typeface="Times New Roman" panose="02020603050405020304" charset="0"/>
                <a:sym typeface="+mn-ea"/>
              </a:rPr>
              <a:t>使用</a:t>
            </a:r>
            <a:r>
              <a:rPr lang="en-US" altLang="zh-CN" sz="2800" b="1">
                <a:effectLst/>
                <a:latin typeface="Times New Roman" panose="02020603050405020304" charset="0"/>
                <a:sym typeface="+mn-ea"/>
              </a:rPr>
              <a:t>super</a:t>
            </a:r>
            <a:r>
              <a:rPr lang="zh-CN" altLang="en-US" sz="2800" b="1">
                <a:effectLst/>
                <a:latin typeface="Times New Roman" panose="02020603050405020304" charset="0"/>
                <a:sym typeface="+mn-ea"/>
              </a:rPr>
              <a:t>从父类得到帮助</a:t>
            </a:r>
            <a:endParaRPr lang="zh-CN" altLang="en-US" sz="28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738505" y="1230630"/>
            <a:ext cx="7257415" cy="706755"/>
          </a:xfrm>
          <a:prstGeom prst="rect">
            <a:avLst/>
          </a:prstGeom>
          <a:noFill/>
        </p:spPr>
        <p:txBody>
          <a:bodyPr wrap="square" rtlCol="0">
            <a:spAutoFit/>
          </a:bodyPr>
          <a:p>
            <a:r>
              <a:rPr lang="zh-CN" altLang="en-US" sz="2000"/>
              <a:t>下面是子类的定义。注意，子类的初始化方__init__() 中添加了一个额外的 email参数：</a:t>
            </a:r>
            <a:endParaRPr lang="zh-CN" altLang="en-US" sz="2000"/>
          </a:p>
        </p:txBody>
      </p:sp>
      <p:sp>
        <p:nvSpPr>
          <p:cNvPr id="6" name="文本框 5"/>
          <p:cNvSpPr txBox="1"/>
          <p:nvPr/>
        </p:nvSpPr>
        <p:spPr>
          <a:xfrm>
            <a:off x="806450" y="1937385"/>
            <a:ext cx="6122035" cy="1198880"/>
          </a:xfrm>
          <a:prstGeom prst="rect">
            <a:avLst/>
          </a:prstGeom>
          <a:noFill/>
        </p:spPr>
        <p:txBody>
          <a:bodyPr wrap="square" rtlCol="0">
            <a:spAutoFit/>
          </a:bodyPr>
          <a:p>
            <a:pPr lvl="1"/>
            <a:r>
              <a:rPr lang="zh-CN" altLang="en-US"/>
              <a:t>&gt;&gt;&gt; class EmailPerson(Person):</a:t>
            </a:r>
            <a:endParaRPr lang="zh-CN" altLang="en-US"/>
          </a:p>
          <a:p>
            <a:pPr lvl="1"/>
            <a:r>
              <a:rPr lang="zh-CN" altLang="en-US"/>
              <a:t>... def __init__(self, name, email):</a:t>
            </a:r>
            <a:endParaRPr lang="zh-CN" altLang="en-US"/>
          </a:p>
          <a:p>
            <a:pPr lvl="1"/>
            <a:r>
              <a:rPr lang="zh-CN" altLang="en-US"/>
              <a:t>... super().__init__(name)</a:t>
            </a:r>
            <a:endParaRPr lang="zh-CN" altLang="en-US"/>
          </a:p>
          <a:p>
            <a:pPr lvl="1"/>
            <a:r>
              <a:rPr lang="zh-CN" altLang="en-US"/>
              <a:t>... self.email = email</a:t>
            </a:r>
            <a:endParaRPr lang="zh-CN" altLang="en-US"/>
          </a:p>
        </p:txBody>
      </p:sp>
      <p:sp>
        <p:nvSpPr>
          <p:cNvPr id="7" name="文本框 6"/>
          <p:cNvSpPr txBox="1"/>
          <p:nvPr/>
        </p:nvSpPr>
        <p:spPr>
          <a:xfrm>
            <a:off x="739140" y="3321050"/>
            <a:ext cx="7256780" cy="922020"/>
          </a:xfrm>
          <a:prstGeom prst="rect">
            <a:avLst/>
          </a:prstGeom>
          <a:noFill/>
        </p:spPr>
        <p:txBody>
          <a:bodyPr wrap="square" rtlCol="0">
            <a:spAutoFit/>
          </a:bodyPr>
          <a:p>
            <a:r>
              <a:rPr lang="zh-CN" altLang="en-US"/>
              <a:t>在子类中定义 __init__() 方法时，父类的 __init__() 方法会被覆盖。因此，在子类中，父类的初始化方法并不会被自动调用， 我们必须显式调用它。</a:t>
            </a:r>
            <a:endParaRPr lang="zh-CN" altLang="en-US"/>
          </a:p>
        </p:txBody>
      </p:sp>
      <p:sp>
        <p:nvSpPr>
          <p:cNvPr id="8" name="文本框 7"/>
          <p:cNvSpPr txBox="1"/>
          <p:nvPr/>
        </p:nvSpPr>
        <p:spPr>
          <a:xfrm>
            <a:off x="738505" y="4433570"/>
            <a:ext cx="7439025" cy="2030095"/>
          </a:xfrm>
          <a:prstGeom prst="rect">
            <a:avLst/>
          </a:prstGeom>
          <a:noFill/>
        </p:spPr>
        <p:txBody>
          <a:bodyPr wrap="square" rtlCol="0">
            <a:spAutoFit/>
          </a:bodyPr>
          <a:p>
            <a:r>
              <a:rPr lang="zh-CN" altLang="en-US"/>
              <a:t>以上代码实际上做了这样几件事情。</a:t>
            </a:r>
            <a:endParaRPr lang="zh-CN" altLang="en-US"/>
          </a:p>
          <a:p>
            <a:endParaRPr lang="zh-CN" altLang="en-US"/>
          </a:p>
          <a:p>
            <a:r>
              <a:rPr lang="zh-CN" altLang="en-US"/>
              <a:t>• 通过 super() 方法获取了父类 Person 的定义。</a:t>
            </a:r>
            <a:endParaRPr lang="zh-CN" altLang="en-US"/>
          </a:p>
          <a:p>
            <a:r>
              <a:rPr lang="zh-CN" altLang="en-US"/>
              <a:t>• 子类的 __init__() 调用了 Person.__init__() 方法。它会自动将 self 参数传递给父类。因此，你只需传入其余参数即可。在上面的例子Person() 能接受的其余参数指的是name。</a:t>
            </a:r>
            <a:endParaRPr lang="zh-CN" altLang="en-US"/>
          </a:p>
          <a:p>
            <a:r>
              <a:rPr lang="zh-CN" altLang="en-US"/>
              <a:t>• self.email = email 这行新的代码才真正起到了将 EmailPerson 与 Person</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bldLvl="0" uiExpand="1" build="allAtOnce"/>
      <p:bldP spid="7"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15315" y="464185"/>
            <a:ext cx="5953760" cy="601980"/>
          </a:xfrm>
        </p:spPr>
        <p:txBody>
          <a:bodyPr anchor="t" anchorCtr="0"/>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6.6  </a:t>
            </a:r>
            <a:r>
              <a:rPr lang="zh-CN" altLang="en-US" sz="2800" b="1">
                <a:effectLst/>
                <a:latin typeface="Times New Roman" panose="02020603050405020304" charset="0"/>
                <a:sym typeface="+mn-ea"/>
              </a:rPr>
              <a:t>使用</a:t>
            </a:r>
            <a:r>
              <a:rPr lang="en-US" altLang="zh-CN" sz="2800" b="1">
                <a:effectLst/>
                <a:latin typeface="Times New Roman" panose="02020603050405020304" charset="0"/>
                <a:sym typeface="+mn-ea"/>
              </a:rPr>
              <a:t>super</a:t>
            </a:r>
            <a:r>
              <a:rPr lang="zh-CN" altLang="en-US" sz="2800" b="1">
                <a:effectLst/>
                <a:latin typeface="Times New Roman" panose="02020603050405020304" charset="0"/>
                <a:sym typeface="+mn-ea"/>
              </a:rPr>
              <a:t>从父类得到帮助</a:t>
            </a:r>
            <a:endParaRPr lang="zh-CN" altLang="en-US" sz="28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738505" y="1230630"/>
            <a:ext cx="7257415" cy="398780"/>
          </a:xfrm>
          <a:prstGeom prst="rect">
            <a:avLst/>
          </a:prstGeom>
          <a:noFill/>
        </p:spPr>
        <p:txBody>
          <a:bodyPr wrap="square" rtlCol="0">
            <a:spAutoFit/>
          </a:bodyPr>
          <a:p>
            <a:r>
              <a:rPr lang="zh-CN" altLang="en-US" sz="2000"/>
              <a:t>接下来，创建一个 EmailPerson 类的对象：</a:t>
            </a:r>
            <a:endParaRPr lang="zh-CN" altLang="en-US" sz="2000"/>
          </a:p>
        </p:txBody>
      </p:sp>
      <p:sp>
        <p:nvSpPr>
          <p:cNvPr id="6" name="文本框 5"/>
          <p:cNvSpPr txBox="1"/>
          <p:nvPr/>
        </p:nvSpPr>
        <p:spPr>
          <a:xfrm>
            <a:off x="806450" y="1729740"/>
            <a:ext cx="6122035" cy="368300"/>
          </a:xfrm>
          <a:prstGeom prst="rect">
            <a:avLst/>
          </a:prstGeom>
          <a:noFill/>
        </p:spPr>
        <p:txBody>
          <a:bodyPr wrap="square" rtlCol="0">
            <a:spAutoFit/>
          </a:bodyPr>
          <a:p>
            <a:pPr lvl="1"/>
            <a:r>
              <a:rPr lang="zh-CN" altLang="en-US"/>
              <a:t>&gt;&gt;&gt; bob = EmailPerson('Bob Frapples', 'bob@frapples.com')</a:t>
            </a:r>
            <a:endParaRPr lang="zh-CN" altLang="en-US"/>
          </a:p>
        </p:txBody>
      </p:sp>
      <p:sp>
        <p:nvSpPr>
          <p:cNvPr id="7" name="文本框 6"/>
          <p:cNvSpPr txBox="1"/>
          <p:nvPr/>
        </p:nvSpPr>
        <p:spPr>
          <a:xfrm>
            <a:off x="739140" y="2358390"/>
            <a:ext cx="7256780" cy="398780"/>
          </a:xfrm>
          <a:prstGeom prst="rect">
            <a:avLst/>
          </a:prstGeom>
          <a:noFill/>
        </p:spPr>
        <p:txBody>
          <a:bodyPr wrap="square" rtlCol="0">
            <a:spAutoFit/>
          </a:bodyPr>
          <a:p>
            <a:r>
              <a:rPr lang="zh-CN" altLang="en-US" sz="2000"/>
              <a:t>我们既可以访问 name 特性，也可以访问 email 特性：</a:t>
            </a:r>
            <a:endParaRPr lang="zh-CN" altLang="en-US" sz="2000"/>
          </a:p>
        </p:txBody>
      </p:sp>
      <p:sp>
        <p:nvSpPr>
          <p:cNvPr id="8" name="文本框 7"/>
          <p:cNvSpPr txBox="1"/>
          <p:nvPr/>
        </p:nvSpPr>
        <p:spPr>
          <a:xfrm>
            <a:off x="340995" y="2920365"/>
            <a:ext cx="7836535" cy="1198880"/>
          </a:xfrm>
          <a:prstGeom prst="rect">
            <a:avLst/>
          </a:prstGeom>
          <a:noFill/>
        </p:spPr>
        <p:txBody>
          <a:bodyPr wrap="square" rtlCol="0">
            <a:spAutoFit/>
          </a:bodyPr>
          <a:p>
            <a:r>
              <a:rPr lang="en-US" altLang="zh-CN"/>
              <a:t>	</a:t>
            </a:r>
            <a:r>
              <a:rPr lang="zh-CN" altLang="en-US"/>
              <a:t>&gt;&gt;&gt; bob.name</a:t>
            </a:r>
            <a:endParaRPr lang="zh-CN" altLang="en-US"/>
          </a:p>
          <a:p>
            <a:r>
              <a:rPr lang="en-US" altLang="zh-CN"/>
              <a:t>	</a:t>
            </a:r>
            <a:r>
              <a:rPr lang="zh-CN" altLang="en-US"/>
              <a:t>'Bob Frapples'</a:t>
            </a:r>
            <a:endParaRPr lang="zh-CN" altLang="en-US"/>
          </a:p>
          <a:p>
            <a:r>
              <a:rPr lang="en-US" altLang="zh-CN"/>
              <a:t>	</a:t>
            </a:r>
            <a:r>
              <a:rPr lang="zh-CN" altLang="en-US"/>
              <a:t>&gt;&gt;&gt; bob.email</a:t>
            </a:r>
            <a:endParaRPr lang="zh-CN" altLang="en-US"/>
          </a:p>
          <a:p>
            <a:r>
              <a:rPr lang="en-US" altLang="zh-CN"/>
              <a:t>	</a:t>
            </a:r>
            <a:r>
              <a:rPr lang="zh-CN" altLang="en-US"/>
              <a:t>'bob@frapples.com'</a:t>
            </a:r>
            <a:endParaRPr lang="zh-CN" altLang="en-US"/>
          </a:p>
        </p:txBody>
      </p:sp>
      <p:sp>
        <p:nvSpPr>
          <p:cNvPr id="3" name="文本框 2"/>
          <p:cNvSpPr txBox="1"/>
          <p:nvPr/>
        </p:nvSpPr>
        <p:spPr>
          <a:xfrm>
            <a:off x="738505" y="4256405"/>
            <a:ext cx="7256780" cy="398780"/>
          </a:xfrm>
          <a:prstGeom prst="rect">
            <a:avLst/>
          </a:prstGeom>
          <a:noFill/>
        </p:spPr>
        <p:txBody>
          <a:bodyPr wrap="square" rtlCol="0">
            <a:spAutoFit/>
          </a:bodyPr>
          <a:p>
            <a:r>
              <a:rPr lang="zh-CN" altLang="en-US" sz="2000"/>
              <a:t>为什么不像下面这样定义 EmailPerson 类呢？</a:t>
            </a:r>
            <a:endParaRPr lang="zh-CN" altLang="en-US" sz="2000"/>
          </a:p>
        </p:txBody>
      </p:sp>
      <p:sp>
        <p:nvSpPr>
          <p:cNvPr id="9" name="文本框 8"/>
          <p:cNvSpPr txBox="1"/>
          <p:nvPr/>
        </p:nvSpPr>
        <p:spPr>
          <a:xfrm>
            <a:off x="1262380" y="4959985"/>
            <a:ext cx="7836535" cy="1198880"/>
          </a:xfrm>
          <a:prstGeom prst="rect">
            <a:avLst/>
          </a:prstGeom>
          <a:noFill/>
        </p:spPr>
        <p:txBody>
          <a:bodyPr wrap="square" rtlCol="0">
            <a:spAutoFit/>
          </a:bodyPr>
          <a:p>
            <a:r>
              <a:t>&gt;&gt;&gt; class EmailPerson(Person):</a:t>
            </a:r>
          </a:p>
          <a:p>
            <a:r>
              <a:t>... def __init__(self, name, email):</a:t>
            </a:r>
          </a:p>
          <a:p>
            <a:r>
              <a:t>... self.name = name</a:t>
            </a:r>
          </a:p>
          <a:p>
            <a:r>
              <a:t>... self.email = email</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linds(horizontal)">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bldLvl="0" uiExpand="1" build="allAtOnce"/>
      <p:bldP spid="7" grpId="0"/>
      <p:bldP spid="8" grpId="0"/>
      <p:bldP spid="3" grpId="0"/>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6.7  self</a:t>
            </a:r>
            <a:r>
              <a:rPr lang="zh-CN" altLang="en-US" sz="3200" b="1">
                <a:effectLst/>
                <a:latin typeface="Times New Roman" panose="02020603050405020304" charset="0"/>
                <a:sym typeface="+mn-ea"/>
              </a:rPr>
              <a:t>的自辩</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3" name="文本框 2"/>
          <p:cNvSpPr txBox="1"/>
          <p:nvPr/>
        </p:nvSpPr>
        <p:spPr>
          <a:xfrm>
            <a:off x="739775" y="1377950"/>
            <a:ext cx="7585710" cy="1198880"/>
          </a:xfrm>
          <a:prstGeom prst="rect">
            <a:avLst/>
          </a:prstGeom>
          <a:noFill/>
        </p:spPr>
        <p:txBody>
          <a:bodyPr wrap="square" rtlCol="0">
            <a:spAutoFit/>
          </a:bodyPr>
          <a:p>
            <a:r>
              <a:rPr sz="2400">
                <a:latin typeface="+mn-ea"/>
                <a:cs typeface="+mn-ea"/>
              </a:rPr>
              <a:t>Python 中经常被争议的一点（除了</a:t>
            </a:r>
            <a:r>
              <a:rPr lang="zh-CN" sz="2400">
                <a:latin typeface="+mn-ea"/>
                <a:cs typeface="+mn-ea"/>
              </a:rPr>
              <a:t>空格的</a:t>
            </a:r>
            <a:r>
              <a:rPr sz="2400">
                <a:latin typeface="+mn-ea"/>
                <a:cs typeface="+mn-ea"/>
              </a:rPr>
              <a:t>使用）就是必须把 self 设置为实例方法（前面例子中你见到的所有方法都是实例方法）的第一个参数。</a:t>
            </a:r>
            <a:endParaRPr sz="2400">
              <a:latin typeface="+mn-ea"/>
              <a:cs typeface="+mn-ea"/>
            </a:endParaRPr>
          </a:p>
        </p:txBody>
      </p:sp>
      <p:sp>
        <p:nvSpPr>
          <p:cNvPr id="5" name="文本框 4"/>
          <p:cNvSpPr txBox="1"/>
          <p:nvPr/>
        </p:nvSpPr>
        <p:spPr>
          <a:xfrm>
            <a:off x="739775" y="2843530"/>
            <a:ext cx="7257415" cy="829945"/>
          </a:xfrm>
          <a:prstGeom prst="rect">
            <a:avLst/>
          </a:prstGeom>
          <a:noFill/>
        </p:spPr>
        <p:txBody>
          <a:bodyPr wrap="square" rtlCol="0">
            <a:spAutoFit/>
          </a:bodyPr>
          <a:p>
            <a:r>
              <a:rPr sz="2400"/>
              <a:t> Python 使用 self 参数来找到正确的对象所包含的特性和方法。</a:t>
            </a:r>
            <a:endParaRPr lang="en-US" altLang="zh-CN" sz="2400"/>
          </a:p>
        </p:txBody>
      </p:sp>
      <p:sp>
        <p:nvSpPr>
          <p:cNvPr id="9" name="文本框 8"/>
          <p:cNvSpPr txBox="1"/>
          <p:nvPr/>
        </p:nvSpPr>
        <p:spPr>
          <a:xfrm>
            <a:off x="806450" y="4003675"/>
            <a:ext cx="7355840" cy="1322070"/>
          </a:xfrm>
          <a:prstGeom prst="rect">
            <a:avLst/>
          </a:prstGeom>
          <a:noFill/>
        </p:spPr>
        <p:txBody>
          <a:bodyPr wrap="square" rtlCol="0">
            <a:spAutoFit/>
          </a:bodyPr>
          <a:p>
            <a:r>
              <a:rPr lang="zh-CN" altLang="en-US" sz="2000"/>
              <a:t>注 ： Python 使用空格而不使用 tab 进行缩进，并且用缩进标志代码块，这使得不同开发者合作时必须事先</a:t>
            </a:r>
            <a:endParaRPr lang="zh-CN" altLang="en-US" sz="2000"/>
          </a:p>
          <a:p>
            <a:r>
              <a:rPr lang="zh-CN" altLang="en-US" sz="2000"/>
              <a:t>统一缩进空格的数量，不然会造成代码混乱。这是 Python 被争议最多的毛病之一。——译者注</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1"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linds(horizontal)">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bldLvl="0" build="allAtOnce"/>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6.7  self</a:t>
            </a:r>
            <a:r>
              <a:rPr lang="zh-CN" altLang="en-US" sz="3200" b="1">
                <a:effectLst/>
                <a:latin typeface="Times New Roman" panose="02020603050405020304" charset="0"/>
                <a:sym typeface="+mn-ea"/>
              </a:rPr>
              <a:t>的自辩</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9" name="文本框 8"/>
          <p:cNvSpPr txBox="1"/>
          <p:nvPr/>
        </p:nvSpPr>
        <p:spPr>
          <a:xfrm>
            <a:off x="739775" y="1931670"/>
            <a:ext cx="7355840" cy="922020"/>
          </a:xfrm>
          <a:prstGeom prst="rect">
            <a:avLst/>
          </a:prstGeom>
          <a:noFill/>
        </p:spPr>
        <p:txBody>
          <a:bodyPr wrap="square" rtlCol="0">
            <a:spAutoFit/>
          </a:bodyPr>
          <a:p>
            <a:pPr lvl="1"/>
            <a:r>
              <a:rPr lang="zh-CN" altLang="en-US"/>
              <a:t>&gt;&gt;&gt; car = Car()</a:t>
            </a:r>
            <a:endParaRPr lang="zh-CN" altLang="en-US"/>
          </a:p>
          <a:p>
            <a:pPr lvl="1"/>
            <a:r>
              <a:rPr lang="zh-CN" altLang="en-US"/>
              <a:t>&gt;&gt;&gt; car.exclaim()</a:t>
            </a:r>
            <a:endParaRPr lang="zh-CN" altLang="en-US"/>
          </a:p>
          <a:p>
            <a:pPr lvl="1"/>
            <a:r>
              <a:rPr lang="zh-CN" altLang="en-US"/>
              <a:t>I'm a Car!</a:t>
            </a:r>
            <a:endParaRPr lang="zh-CN" altLang="en-US"/>
          </a:p>
        </p:txBody>
      </p:sp>
      <p:sp>
        <p:nvSpPr>
          <p:cNvPr id="5" name="文本框 4"/>
          <p:cNvSpPr txBox="1"/>
          <p:nvPr/>
        </p:nvSpPr>
        <p:spPr>
          <a:xfrm>
            <a:off x="641985" y="3042920"/>
            <a:ext cx="8009890" cy="2584450"/>
          </a:xfrm>
          <a:prstGeom prst="rect">
            <a:avLst/>
          </a:prstGeom>
          <a:noFill/>
        </p:spPr>
        <p:txBody>
          <a:bodyPr wrap="square" rtlCol="0">
            <a:spAutoFit/>
          </a:bodyPr>
          <a:p>
            <a:r>
              <a:rPr lang="zh-CN" altLang="en-US"/>
              <a:t>Python 在背后做了以下两件事情：</a:t>
            </a:r>
            <a:endParaRPr lang="zh-CN" altLang="en-US"/>
          </a:p>
          <a:p>
            <a:r>
              <a:rPr lang="zh-CN" altLang="en-US"/>
              <a:t>• 查找 car 对象所属的类（Car）；</a:t>
            </a:r>
            <a:endParaRPr lang="zh-CN" altLang="en-US"/>
          </a:p>
          <a:p>
            <a:r>
              <a:rPr lang="zh-CN" altLang="en-US"/>
              <a:t>• 把 car 对象作为 self 参数传给 Car 类所包含的 exclaim() 方法。</a:t>
            </a:r>
            <a:endParaRPr lang="zh-CN" altLang="en-US"/>
          </a:p>
          <a:p>
            <a:endParaRPr lang="zh-CN" altLang="en-US"/>
          </a:p>
          <a:p>
            <a:r>
              <a:rPr lang="zh-CN" altLang="en-US"/>
              <a:t>了解调用机制后， 为了好玩，我们甚至可以像下面这样进行调用，这与普通的调用语法（car.exclaim()）效果完全一致：</a:t>
            </a:r>
            <a:endParaRPr lang="zh-CN" altLang="en-US"/>
          </a:p>
          <a:p>
            <a:endParaRPr lang="zh-CN" altLang="en-US"/>
          </a:p>
          <a:p>
            <a:r>
              <a:rPr lang="zh-CN" altLang="en-US"/>
              <a:t>           &gt;&gt;&gt; Car.exclaim(car)</a:t>
            </a:r>
            <a:endParaRPr lang="zh-CN" altLang="en-US"/>
          </a:p>
          <a:p>
            <a:r>
              <a:rPr lang="zh-CN" altLang="en-US"/>
              <a:t>           I'm a Car!</a:t>
            </a:r>
            <a:endParaRPr lang="zh-CN" altLang="en-US"/>
          </a:p>
        </p:txBody>
      </p:sp>
      <p:sp>
        <p:nvSpPr>
          <p:cNvPr id="8" name="文本框 7"/>
          <p:cNvSpPr txBox="1"/>
          <p:nvPr/>
        </p:nvSpPr>
        <p:spPr>
          <a:xfrm>
            <a:off x="739775" y="1377950"/>
            <a:ext cx="7412355" cy="398780"/>
          </a:xfrm>
          <a:prstGeom prst="rect">
            <a:avLst/>
          </a:prstGeom>
          <a:noFill/>
        </p:spPr>
        <p:txBody>
          <a:bodyPr wrap="square" rtlCol="0">
            <a:spAutoFit/>
          </a:bodyPr>
          <a:p>
            <a:r>
              <a:rPr lang="zh-CN" altLang="en-US" sz="2000"/>
              <a:t>再次调用前面</a:t>
            </a:r>
            <a:r>
              <a:rPr lang="en-US" altLang="zh-CN" sz="2000"/>
              <a:t>Car</a:t>
            </a:r>
            <a:r>
              <a:rPr lang="zh-CN" altLang="en-US" sz="2000"/>
              <a:t>类中的 exclaim() 方法：</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linds(horizontal)">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441960" y="447675"/>
            <a:ext cx="6307455" cy="601980"/>
          </a:xfrm>
        </p:spPr>
        <p:txBody>
          <a:bodyPr anchor="t" anchorCtr="0">
            <a:noAutofit/>
          </a:bodyPr>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6.8  </a:t>
            </a:r>
            <a:r>
              <a:rPr lang="zh-CN" altLang="en-US" sz="2800" b="1">
                <a:effectLst/>
                <a:latin typeface="Times New Roman" panose="02020603050405020304" charset="0"/>
                <a:sym typeface="+mn-ea"/>
              </a:rPr>
              <a:t>使用属性对特性进行访问和设置</a:t>
            </a:r>
            <a:endParaRPr lang="zh-CN" altLang="en-US" sz="28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9" name="文本框 8"/>
          <p:cNvSpPr txBox="1"/>
          <p:nvPr/>
        </p:nvSpPr>
        <p:spPr>
          <a:xfrm>
            <a:off x="441960" y="3048000"/>
            <a:ext cx="7355840" cy="2861310"/>
          </a:xfrm>
          <a:prstGeom prst="rect">
            <a:avLst/>
          </a:prstGeom>
          <a:noFill/>
        </p:spPr>
        <p:txBody>
          <a:bodyPr wrap="square" rtlCol="0">
            <a:spAutoFit/>
          </a:bodyPr>
          <a:p>
            <a:pPr lvl="1"/>
            <a:r>
              <a:rPr lang="zh-CN" altLang="en-US"/>
              <a:t>&gt;&gt;&gt; class Duck():</a:t>
            </a:r>
            <a:endParaRPr lang="zh-CN" altLang="en-US"/>
          </a:p>
          <a:p>
            <a:pPr lvl="1"/>
            <a:r>
              <a:rPr lang="zh-CN" altLang="en-US"/>
              <a:t>... def __init__(self, input_name):</a:t>
            </a:r>
            <a:endParaRPr lang="zh-CN" altLang="en-US"/>
          </a:p>
          <a:p>
            <a:pPr lvl="1"/>
            <a:r>
              <a:rPr lang="zh-CN" altLang="en-US"/>
              <a:t>... self.hidden_name = input_name</a:t>
            </a:r>
            <a:endParaRPr lang="zh-CN" altLang="en-US"/>
          </a:p>
          <a:p>
            <a:pPr lvl="1"/>
            <a:r>
              <a:rPr lang="zh-CN" altLang="en-US"/>
              <a:t>... def get_name(self):</a:t>
            </a:r>
            <a:endParaRPr lang="zh-CN" altLang="en-US"/>
          </a:p>
          <a:p>
            <a:pPr lvl="1"/>
            <a:r>
              <a:rPr lang="zh-CN" altLang="en-US"/>
              <a:t>... print('inside the getter')</a:t>
            </a:r>
            <a:endParaRPr lang="zh-CN" altLang="en-US"/>
          </a:p>
          <a:p>
            <a:pPr lvl="1"/>
            <a:r>
              <a:rPr lang="zh-CN" altLang="en-US"/>
              <a:t>... return self.hidden_name</a:t>
            </a:r>
            <a:endParaRPr lang="zh-CN" altLang="en-US"/>
          </a:p>
          <a:p>
            <a:pPr lvl="1"/>
            <a:r>
              <a:rPr lang="zh-CN" altLang="en-US"/>
              <a:t>... def set_name(self, input_name):</a:t>
            </a:r>
            <a:endParaRPr lang="zh-CN" altLang="en-US"/>
          </a:p>
          <a:p>
            <a:pPr lvl="1"/>
            <a:r>
              <a:rPr lang="zh-CN" altLang="en-US"/>
              <a:t>... print('inside the setter')</a:t>
            </a:r>
            <a:endParaRPr lang="zh-CN" altLang="en-US"/>
          </a:p>
          <a:p>
            <a:pPr lvl="1"/>
            <a:r>
              <a:rPr lang="zh-CN" altLang="en-US"/>
              <a:t>... self.hidden_name = input_name</a:t>
            </a:r>
            <a:endParaRPr lang="zh-CN" altLang="en-US"/>
          </a:p>
          <a:p>
            <a:pPr lvl="1"/>
            <a:r>
              <a:rPr lang="zh-CN" altLang="en-US"/>
              <a:t>... name = property(get_name, set_name)</a:t>
            </a:r>
            <a:endParaRPr lang="zh-CN" altLang="en-US"/>
          </a:p>
        </p:txBody>
      </p:sp>
      <p:sp>
        <p:nvSpPr>
          <p:cNvPr id="8" name="文本框 7"/>
          <p:cNvSpPr txBox="1"/>
          <p:nvPr/>
        </p:nvSpPr>
        <p:spPr>
          <a:xfrm>
            <a:off x="441960" y="1252855"/>
            <a:ext cx="7905115" cy="1630045"/>
          </a:xfrm>
          <a:prstGeom prst="rect">
            <a:avLst/>
          </a:prstGeom>
          <a:noFill/>
        </p:spPr>
        <p:txBody>
          <a:bodyPr wrap="square" rtlCol="0">
            <a:spAutoFit/>
          </a:bodyPr>
          <a:p>
            <a:r>
              <a:rPr sz="2000"/>
              <a:t> 首先定义一个 Duck 类，它仅包含一个 hidden_name 特性。我们不希望别人能够直接访问这个特性，因此需要定义两个方法： getter 方（get_name()）和 setter 方法（set_name()）。我们在每个方法中都添加一个 print() 函数，这样就能方便地知道它们何时被调用。最后，把这些方法</a:t>
            </a:r>
            <a:r>
              <a:rPr lang="zh-CN" sz="2000"/>
              <a:t>设</a:t>
            </a:r>
            <a:r>
              <a:rPr sz="2000"/>
              <a:t>置为 name 属性：</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15315" y="464185"/>
            <a:ext cx="5953760" cy="601980"/>
          </a:xfrm>
        </p:spPr>
        <p:txBody>
          <a:bodyPr anchor="t" anchorCtr="0">
            <a:normAutofit fontScale="90000"/>
          </a:bodyPr>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6.8  </a:t>
            </a:r>
            <a:r>
              <a:rPr lang="zh-CN" altLang="en-US" sz="2800" b="1">
                <a:effectLst/>
                <a:latin typeface="Times New Roman" panose="02020603050405020304" charset="0"/>
                <a:sym typeface="+mn-ea"/>
              </a:rPr>
              <a:t>使用属性对特性进行访问和设置</a:t>
            </a:r>
            <a:endParaRPr lang="zh-CN" altLang="en-US" sz="2800" b="1">
              <a:effectLst/>
              <a:latin typeface="Times New Roman" panose="02020603050405020304" charset="0"/>
              <a:sym typeface="+mn-ea"/>
            </a:endParaRPr>
          </a:p>
        </p:txBody>
      </p:sp>
      <p:sp>
        <p:nvSpPr>
          <p:cNvPr id="5" name="文本框 4"/>
          <p:cNvSpPr txBox="1"/>
          <p:nvPr/>
        </p:nvSpPr>
        <p:spPr>
          <a:xfrm>
            <a:off x="738505" y="1194435"/>
            <a:ext cx="7480300" cy="1630045"/>
          </a:xfrm>
          <a:prstGeom prst="rect">
            <a:avLst/>
          </a:prstGeom>
          <a:noFill/>
        </p:spPr>
        <p:txBody>
          <a:bodyPr wrap="square" rtlCol="0">
            <a:spAutoFit/>
          </a:bodyPr>
          <a:p>
            <a:r>
              <a:rPr lang="zh-CN" altLang="en-US" sz="2000"/>
              <a:t>这两个新方法在最后一行之前都与普通的 getter 和 setter 方法没有任何区别，而最后一行则把这两个方法定义为了 name 属性。 property() 的第一个参数是 getter 方法，第二个参数是 setter 方法。现在，当你尝试访问 Duck 类对象的 name 特性时get_name() 会被自动调用：</a:t>
            </a:r>
            <a:endParaRPr lang="zh-CN" altLang="en-US" sz="2000"/>
          </a:p>
        </p:txBody>
      </p:sp>
      <p:sp>
        <p:nvSpPr>
          <p:cNvPr id="6" name="文本框 5"/>
          <p:cNvSpPr txBox="1"/>
          <p:nvPr/>
        </p:nvSpPr>
        <p:spPr>
          <a:xfrm>
            <a:off x="738505" y="2829560"/>
            <a:ext cx="6122035" cy="1198880"/>
          </a:xfrm>
          <a:prstGeom prst="rect">
            <a:avLst/>
          </a:prstGeom>
          <a:noFill/>
        </p:spPr>
        <p:txBody>
          <a:bodyPr wrap="square" rtlCol="0">
            <a:spAutoFit/>
          </a:bodyPr>
          <a:p>
            <a:pPr lvl="1"/>
            <a:r>
              <a:rPr lang="zh-CN" altLang="en-US"/>
              <a:t>&gt;&gt;&gt; fowl = Duck('Howard')</a:t>
            </a:r>
            <a:endParaRPr lang="zh-CN" altLang="en-US"/>
          </a:p>
          <a:p>
            <a:pPr lvl="1"/>
            <a:r>
              <a:rPr lang="zh-CN" altLang="en-US"/>
              <a:t>&gt;&gt;&gt; fowl.name</a:t>
            </a:r>
            <a:endParaRPr lang="zh-CN" altLang="en-US"/>
          </a:p>
          <a:p>
            <a:pPr lvl="1"/>
            <a:r>
              <a:rPr lang="zh-CN" altLang="en-US"/>
              <a:t>inside the getter</a:t>
            </a:r>
            <a:endParaRPr lang="zh-CN" altLang="en-US"/>
          </a:p>
          <a:p>
            <a:pPr lvl="1"/>
            <a:r>
              <a:rPr lang="zh-CN" altLang="en-US"/>
              <a:t>'Howard'</a:t>
            </a:r>
            <a:endParaRPr lang="zh-CN" altLang="en-US"/>
          </a:p>
        </p:txBody>
      </p:sp>
      <p:sp>
        <p:nvSpPr>
          <p:cNvPr id="7" name="文本框 6"/>
          <p:cNvSpPr txBox="1"/>
          <p:nvPr/>
        </p:nvSpPr>
        <p:spPr>
          <a:xfrm>
            <a:off x="615315" y="4135755"/>
            <a:ext cx="7256780" cy="706755"/>
          </a:xfrm>
          <a:prstGeom prst="rect">
            <a:avLst/>
          </a:prstGeom>
          <a:noFill/>
        </p:spPr>
        <p:txBody>
          <a:bodyPr wrap="square" rtlCol="0">
            <a:spAutoFit/>
          </a:bodyPr>
          <a:p>
            <a:r>
              <a:rPr lang="zh-CN" altLang="en-US" sz="2000"/>
              <a:t>当然，也可以显式调用 get_name() 方法，它就像普通的 getter 方法一样</a:t>
            </a:r>
            <a:endParaRPr lang="zh-CN" altLang="en-US" sz="2000"/>
          </a:p>
        </p:txBody>
      </p:sp>
      <p:sp>
        <p:nvSpPr>
          <p:cNvPr id="8" name="文本框 7"/>
          <p:cNvSpPr txBox="1"/>
          <p:nvPr/>
        </p:nvSpPr>
        <p:spPr>
          <a:xfrm>
            <a:off x="1205230" y="4998720"/>
            <a:ext cx="7836535" cy="922020"/>
          </a:xfrm>
          <a:prstGeom prst="rect">
            <a:avLst/>
          </a:prstGeom>
          <a:noFill/>
        </p:spPr>
        <p:txBody>
          <a:bodyPr wrap="square" rtlCol="0">
            <a:spAutoFit/>
          </a:bodyPr>
          <a:p>
            <a:r>
              <a:t>&gt;&gt;&gt; fowl.get_name()</a:t>
            </a:r>
          </a:p>
          <a:p>
            <a:r>
              <a:t>inside the getter</a:t>
            </a:r>
          </a:p>
          <a:p>
            <a:r>
              <a:t>'Howard'</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bldLvl="0" uiExpand="1" build="allAtOnce"/>
      <p:bldP spid="7"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15315" y="464185"/>
            <a:ext cx="5953760" cy="601980"/>
          </a:xfrm>
        </p:spPr>
        <p:txBody>
          <a:bodyPr anchor="t" anchorCtr="0">
            <a:normAutofit fontScale="90000"/>
          </a:bodyPr>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6.8  </a:t>
            </a:r>
            <a:r>
              <a:rPr lang="zh-CN" altLang="en-US" sz="2800" b="1">
                <a:effectLst/>
                <a:latin typeface="Times New Roman" panose="02020603050405020304" charset="0"/>
                <a:sym typeface="+mn-ea"/>
              </a:rPr>
              <a:t>使用属性对特性进行访问和设置</a:t>
            </a:r>
            <a:endParaRPr lang="zh-CN" altLang="en-US" sz="28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738505" y="1230630"/>
            <a:ext cx="7257415" cy="398780"/>
          </a:xfrm>
          <a:prstGeom prst="rect">
            <a:avLst/>
          </a:prstGeom>
          <a:noFill/>
        </p:spPr>
        <p:txBody>
          <a:bodyPr wrap="square" rtlCol="0">
            <a:spAutoFit/>
          </a:bodyPr>
          <a:p>
            <a:r>
              <a:rPr lang="zh-CN" altLang="en-US" sz="2000"/>
              <a:t>当对 name 特性执行赋值操作时， set_name() 方法会被调用</a:t>
            </a:r>
            <a:endParaRPr lang="zh-CN" altLang="en-US" sz="2000"/>
          </a:p>
        </p:txBody>
      </p:sp>
      <p:sp>
        <p:nvSpPr>
          <p:cNvPr id="6" name="文本框 5"/>
          <p:cNvSpPr txBox="1"/>
          <p:nvPr/>
        </p:nvSpPr>
        <p:spPr>
          <a:xfrm>
            <a:off x="806450" y="1729740"/>
            <a:ext cx="6122035" cy="1476375"/>
          </a:xfrm>
          <a:prstGeom prst="rect">
            <a:avLst/>
          </a:prstGeom>
          <a:noFill/>
        </p:spPr>
        <p:txBody>
          <a:bodyPr wrap="square" rtlCol="0">
            <a:spAutoFit/>
          </a:bodyPr>
          <a:p>
            <a:pPr lvl="1"/>
            <a:r>
              <a:rPr lang="zh-CN" altLang="en-US"/>
              <a:t>&gt;&gt;&gt; fowl.name = 'Daffy'</a:t>
            </a:r>
            <a:endParaRPr lang="zh-CN" altLang="en-US"/>
          </a:p>
          <a:p>
            <a:pPr lvl="1"/>
            <a:r>
              <a:rPr lang="zh-CN" altLang="en-US"/>
              <a:t>inside the setter</a:t>
            </a:r>
            <a:endParaRPr lang="zh-CN" altLang="en-US"/>
          </a:p>
          <a:p>
            <a:pPr lvl="1"/>
            <a:r>
              <a:rPr lang="zh-CN" altLang="en-US"/>
              <a:t>&gt;&gt;&gt; fowl.name</a:t>
            </a:r>
            <a:endParaRPr lang="zh-CN" altLang="en-US"/>
          </a:p>
          <a:p>
            <a:pPr lvl="1"/>
            <a:r>
              <a:rPr lang="zh-CN" altLang="en-US"/>
              <a:t>inside the getter</a:t>
            </a:r>
            <a:endParaRPr lang="zh-CN" altLang="en-US"/>
          </a:p>
          <a:p>
            <a:pPr lvl="1"/>
            <a:r>
              <a:rPr lang="zh-CN" altLang="en-US"/>
              <a:t>'Daffy'</a:t>
            </a:r>
            <a:endParaRPr lang="zh-CN" altLang="en-US"/>
          </a:p>
        </p:txBody>
      </p:sp>
      <p:sp>
        <p:nvSpPr>
          <p:cNvPr id="7" name="文本框 6"/>
          <p:cNvSpPr txBox="1"/>
          <p:nvPr/>
        </p:nvSpPr>
        <p:spPr>
          <a:xfrm>
            <a:off x="615315" y="3442335"/>
            <a:ext cx="7256780" cy="398780"/>
          </a:xfrm>
          <a:prstGeom prst="rect">
            <a:avLst/>
          </a:prstGeom>
          <a:noFill/>
        </p:spPr>
        <p:txBody>
          <a:bodyPr wrap="square" rtlCol="0">
            <a:spAutoFit/>
          </a:bodyPr>
          <a:p>
            <a:r>
              <a:rPr lang="zh-CN" altLang="en-US" sz="2000"/>
              <a:t>也可以显式调用 set_name() 方法：</a:t>
            </a:r>
            <a:endParaRPr lang="zh-CN" altLang="en-US" sz="2000"/>
          </a:p>
        </p:txBody>
      </p:sp>
      <p:sp>
        <p:nvSpPr>
          <p:cNvPr id="8" name="文本框 7"/>
          <p:cNvSpPr txBox="1"/>
          <p:nvPr/>
        </p:nvSpPr>
        <p:spPr>
          <a:xfrm>
            <a:off x="1224915" y="4076700"/>
            <a:ext cx="7836535" cy="1476375"/>
          </a:xfrm>
          <a:prstGeom prst="rect">
            <a:avLst/>
          </a:prstGeom>
          <a:noFill/>
        </p:spPr>
        <p:txBody>
          <a:bodyPr wrap="square" rtlCol="0">
            <a:spAutoFit/>
          </a:bodyPr>
          <a:p>
            <a:r>
              <a:t>&gt;&gt;&gt; fowl.set_name('Daffy')</a:t>
            </a:r>
          </a:p>
          <a:p>
            <a:r>
              <a:t>inside the setter</a:t>
            </a:r>
          </a:p>
          <a:p>
            <a:r>
              <a:t>&gt;&gt;&gt; fowl.name</a:t>
            </a:r>
          </a:p>
          <a:p>
            <a:r>
              <a:t>inside the getter</a:t>
            </a:r>
          </a:p>
          <a:p>
            <a:r>
              <a:t>'Daffy'</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bldLvl="0" uiExpand="1" build="allAtOnce"/>
      <p:bldP spid="7"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15315" y="464185"/>
            <a:ext cx="5953760" cy="601980"/>
          </a:xfrm>
        </p:spPr>
        <p:txBody>
          <a:bodyPr anchor="t" anchorCtr="0">
            <a:normAutofit fontScale="90000"/>
          </a:bodyPr>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6.8 </a:t>
            </a:r>
            <a:r>
              <a:rPr lang="zh-CN" altLang="en-US" sz="2800" b="1">
                <a:effectLst/>
                <a:latin typeface="Times New Roman" panose="02020603050405020304" charset="0"/>
                <a:sym typeface="+mn-ea"/>
              </a:rPr>
              <a:t>使用属性对特性进行访问和设置</a:t>
            </a:r>
            <a:endParaRPr lang="zh-CN" altLang="en-US" sz="28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738505" y="1230630"/>
            <a:ext cx="7257415" cy="1630045"/>
          </a:xfrm>
          <a:prstGeom prst="rect">
            <a:avLst/>
          </a:prstGeom>
          <a:noFill/>
        </p:spPr>
        <p:txBody>
          <a:bodyPr wrap="square" rtlCol="0">
            <a:spAutoFit/>
          </a:bodyPr>
          <a:p>
            <a:r>
              <a:rPr lang="zh-CN" altLang="en-US" sz="2000"/>
              <a:t>另一种定义属性的方式是使用修饰符（decorator）。下一个例子会定义两个不同的方法，它们都叫 name()，但包含不同的修饰符：</a:t>
            </a:r>
            <a:endParaRPr lang="zh-CN" altLang="en-US" sz="2000"/>
          </a:p>
          <a:p>
            <a:r>
              <a:rPr lang="zh-CN" altLang="en-US" sz="2000"/>
              <a:t>• @property，用于指示 getter 方法；</a:t>
            </a:r>
            <a:endParaRPr lang="zh-CN" altLang="en-US" sz="2000"/>
          </a:p>
          <a:p>
            <a:r>
              <a:rPr lang="zh-CN" altLang="en-US" sz="2000"/>
              <a:t>• @name.setter，用于指示 setter 方法。</a:t>
            </a:r>
            <a:endParaRPr lang="zh-CN" altLang="en-US" sz="2000"/>
          </a:p>
        </p:txBody>
      </p:sp>
      <p:sp>
        <p:nvSpPr>
          <p:cNvPr id="6" name="文本框 5"/>
          <p:cNvSpPr txBox="1"/>
          <p:nvPr/>
        </p:nvSpPr>
        <p:spPr>
          <a:xfrm>
            <a:off x="249555" y="2952750"/>
            <a:ext cx="6122035" cy="3415030"/>
          </a:xfrm>
          <a:prstGeom prst="rect">
            <a:avLst/>
          </a:prstGeom>
          <a:noFill/>
        </p:spPr>
        <p:txBody>
          <a:bodyPr wrap="square" rtlCol="0">
            <a:spAutoFit/>
          </a:bodyPr>
          <a:p>
            <a:pPr lvl="1"/>
            <a:r>
              <a:rPr lang="zh-CN" altLang="en-US"/>
              <a:t>实际代码如下所示：</a:t>
            </a:r>
            <a:endParaRPr lang="zh-CN" altLang="en-US"/>
          </a:p>
          <a:p>
            <a:pPr lvl="1"/>
            <a:r>
              <a:rPr lang="en-US" altLang="zh-CN"/>
              <a:t>	</a:t>
            </a:r>
            <a:r>
              <a:rPr lang="zh-CN" altLang="en-US"/>
              <a:t>&gt;&gt;&gt; class Duck():</a:t>
            </a:r>
            <a:endParaRPr lang="zh-CN" altLang="en-US"/>
          </a:p>
          <a:p>
            <a:pPr lvl="1"/>
            <a:r>
              <a:rPr lang="en-US" altLang="zh-CN"/>
              <a:t>	</a:t>
            </a:r>
            <a:r>
              <a:rPr lang="zh-CN" altLang="en-US"/>
              <a:t>... def __init__(self, input_name):</a:t>
            </a:r>
            <a:endParaRPr lang="zh-CN" altLang="en-US"/>
          </a:p>
          <a:p>
            <a:pPr lvl="1"/>
            <a:r>
              <a:rPr lang="en-US" altLang="zh-CN"/>
              <a:t>	</a:t>
            </a:r>
            <a:r>
              <a:rPr lang="zh-CN" altLang="en-US"/>
              <a:t>... self.hidden_name = input_name</a:t>
            </a:r>
            <a:endParaRPr lang="zh-CN" altLang="en-US"/>
          </a:p>
          <a:p>
            <a:pPr lvl="1"/>
            <a:r>
              <a:rPr lang="en-US" altLang="zh-CN"/>
              <a:t>	</a:t>
            </a:r>
            <a:r>
              <a:rPr lang="zh-CN" altLang="en-US"/>
              <a:t>... @property</a:t>
            </a:r>
            <a:endParaRPr lang="zh-CN" altLang="en-US"/>
          </a:p>
          <a:p>
            <a:pPr lvl="1"/>
            <a:r>
              <a:rPr lang="en-US" altLang="zh-CN"/>
              <a:t>	</a:t>
            </a:r>
            <a:r>
              <a:rPr lang="zh-CN" altLang="en-US"/>
              <a:t>... def name(self):</a:t>
            </a:r>
            <a:endParaRPr lang="zh-CN" altLang="en-US"/>
          </a:p>
          <a:p>
            <a:pPr lvl="1"/>
            <a:r>
              <a:rPr lang="en-US" altLang="zh-CN"/>
              <a:t>	</a:t>
            </a:r>
            <a:r>
              <a:rPr lang="zh-CN" altLang="en-US"/>
              <a:t>... print('inside the getter')</a:t>
            </a:r>
            <a:endParaRPr lang="zh-CN" altLang="en-US"/>
          </a:p>
          <a:p>
            <a:pPr lvl="1"/>
            <a:r>
              <a:rPr lang="en-US" altLang="zh-CN"/>
              <a:t>	</a:t>
            </a:r>
            <a:r>
              <a:rPr lang="zh-CN" altLang="en-US"/>
              <a:t>... return self.hidden_name</a:t>
            </a:r>
            <a:endParaRPr lang="zh-CN" altLang="en-US"/>
          </a:p>
          <a:p>
            <a:pPr lvl="1"/>
            <a:r>
              <a:rPr lang="en-US" altLang="zh-CN"/>
              <a:t>	</a:t>
            </a:r>
            <a:r>
              <a:rPr lang="zh-CN" altLang="en-US"/>
              <a:t>... @name.setter</a:t>
            </a:r>
            <a:endParaRPr lang="zh-CN" altLang="en-US"/>
          </a:p>
          <a:p>
            <a:pPr lvl="1"/>
            <a:r>
              <a:rPr lang="en-US" altLang="zh-CN"/>
              <a:t>	</a:t>
            </a:r>
            <a:r>
              <a:rPr lang="zh-CN" altLang="en-US"/>
              <a:t>... def name(self, input_name):</a:t>
            </a:r>
            <a:endParaRPr lang="zh-CN" altLang="en-US"/>
          </a:p>
          <a:p>
            <a:pPr lvl="1"/>
            <a:r>
              <a:rPr lang="en-US" altLang="zh-CN"/>
              <a:t>	</a:t>
            </a:r>
            <a:r>
              <a:rPr lang="zh-CN" altLang="en-US"/>
              <a:t>... print('inside the setter')</a:t>
            </a:r>
            <a:endParaRPr lang="zh-CN" altLang="en-US"/>
          </a:p>
          <a:p>
            <a:pPr lvl="1"/>
            <a:r>
              <a:rPr lang="en-US" altLang="zh-CN"/>
              <a:t>	</a:t>
            </a:r>
            <a:r>
              <a:rPr lang="zh-CN" altLang="en-US"/>
              <a:t>... self.hidden_name = input_name</a:t>
            </a:r>
            <a:endParaRPr lang="zh-CN" altLang="en-US"/>
          </a:p>
        </p:txBody>
      </p:sp>
      <p:sp>
        <p:nvSpPr>
          <p:cNvPr id="7" name="文本框 6"/>
          <p:cNvSpPr txBox="1"/>
          <p:nvPr/>
        </p:nvSpPr>
        <p:spPr>
          <a:xfrm>
            <a:off x="5536565" y="5529580"/>
            <a:ext cx="7256780" cy="398780"/>
          </a:xfrm>
          <a:prstGeom prst="rect">
            <a:avLst/>
          </a:prstGeom>
          <a:noFill/>
        </p:spPr>
        <p:txBody>
          <a:bodyPr wrap="square" rtlCol="0">
            <a:spAutoFit/>
          </a:bodyPr>
          <a:p>
            <a:r>
              <a:rPr lang="zh-CN" altLang="en-US" sz="2000"/>
              <a:t>我们既可以访问 name 特性，也可以访问 email 特性：</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blinds(horizontal)">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bldLvl="0" uiExpand="1" build="allAtOnce"/>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476885" y="447675"/>
            <a:ext cx="6403975" cy="601980"/>
          </a:xfrm>
        </p:spPr>
        <p:txBody>
          <a:bodyPr anchor="t" anchorCtr="0">
            <a:noAutofit/>
          </a:bodyPr>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6.8  </a:t>
            </a:r>
            <a:r>
              <a:rPr lang="zh-CN" altLang="en-US" sz="2800" b="1">
                <a:effectLst/>
                <a:latin typeface="Times New Roman" panose="02020603050405020304" charset="0"/>
                <a:sym typeface="+mn-ea"/>
              </a:rPr>
              <a:t>使用属性对特性进行访问和设置</a:t>
            </a:r>
            <a:endParaRPr lang="zh-CN" altLang="en-US" sz="28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3" name="文本框 2"/>
          <p:cNvSpPr txBox="1"/>
          <p:nvPr/>
        </p:nvSpPr>
        <p:spPr>
          <a:xfrm>
            <a:off x="739775" y="1377950"/>
            <a:ext cx="7585710" cy="475615"/>
          </a:xfrm>
          <a:prstGeom prst="rect">
            <a:avLst/>
          </a:prstGeom>
          <a:noFill/>
        </p:spPr>
        <p:txBody>
          <a:bodyPr wrap="square" rtlCol="0">
            <a:spAutoFit/>
          </a:bodyPr>
          <a:p>
            <a:r>
              <a:rPr sz="2500" b="1"/>
              <a:t>3.2.17　使用sort()重新排列元素</a:t>
            </a:r>
            <a:endParaRPr sz="2500" b="1"/>
          </a:p>
        </p:txBody>
      </p:sp>
      <p:sp>
        <p:nvSpPr>
          <p:cNvPr id="6" name="文本框 5"/>
          <p:cNvSpPr txBox="1"/>
          <p:nvPr/>
        </p:nvSpPr>
        <p:spPr>
          <a:xfrm>
            <a:off x="739775" y="1938655"/>
            <a:ext cx="7356475" cy="2676525"/>
          </a:xfrm>
          <a:prstGeom prst="rect">
            <a:avLst/>
          </a:prstGeom>
          <a:noFill/>
        </p:spPr>
        <p:txBody>
          <a:bodyPr wrap="square" rtlCol="0">
            <a:spAutoFit/>
          </a:bodyPr>
          <a:p>
            <a:r>
              <a:rPr sz="2400"/>
              <a:t>在实际应用中，经常需要将列表中的元素按值排序，而不是按照偏移量排序。Python 为此提供了两个函数：</a:t>
            </a:r>
            <a:endParaRPr sz="2400"/>
          </a:p>
          <a:p>
            <a:endParaRPr sz="2400"/>
          </a:p>
          <a:p>
            <a:r>
              <a:rPr sz="2400"/>
              <a:t>• 列表方法 sort() 会对原列表进行排序，</a:t>
            </a:r>
            <a:r>
              <a:rPr sz="2400">
                <a:solidFill>
                  <a:srgbClr val="FF0000"/>
                </a:solidFill>
              </a:rPr>
              <a:t>改变原列表内容</a:t>
            </a:r>
            <a:r>
              <a:rPr sz="2400"/>
              <a:t>；</a:t>
            </a:r>
            <a:endParaRPr sz="2400"/>
          </a:p>
          <a:p>
            <a:r>
              <a:rPr sz="2400"/>
              <a:t>• 通用函数 sorted() 则会返回排好序的列表副本，</a:t>
            </a:r>
            <a:r>
              <a:rPr sz="2400">
                <a:solidFill>
                  <a:srgbClr val="FF0000"/>
                </a:solidFill>
              </a:rPr>
              <a:t>原列表内容不变</a:t>
            </a:r>
            <a:r>
              <a:rPr sz="2400">
                <a:solidFill>
                  <a:schemeClr val="tx1"/>
                </a:solidFill>
              </a:rPr>
              <a:t>。</a:t>
            </a:r>
            <a:endParaRPr sz="240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15315" y="464185"/>
            <a:ext cx="5953760" cy="601980"/>
          </a:xfrm>
        </p:spPr>
        <p:txBody>
          <a:bodyPr anchor="t" anchorCtr="0">
            <a:normAutofit fontScale="90000"/>
          </a:bodyPr>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6.8  </a:t>
            </a:r>
            <a:r>
              <a:rPr lang="zh-CN" altLang="en-US" sz="2800" b="1">
                <a:effectLst/>
                <a:latin typeface="Times New Roman" panose="02020603050405020304" charset="0"/>
                <a:sym typeface="+mn-ea"/>
              </a:rPr>
              <a:t>使用属性对特性进行访问和设置</a:t>
            </a:r>
            <a:endParaRPr lang="zh-CN" altLang="en-US" sz="2800" b="1">
              <a:effectLst/>
              <a:latin typeface="Times New Roman" panose="02020603050405020304" charset="0"/>
              <a:sym typeface="+mn-ea"/>
            </a:endParaRPr>
          </a:p>
        </p:txBody>
      </p:sp>
      <p:sp>
        <p:nvSpPr>
          <p:cNvPr id="5" name="文本框 4"/>
          <p:cNvSpPr txBox="1"/>
          <p:nvPr/>
        </p:nvSpPr>
        <p:spPr>
          <a:xfrm>
            <a:off x="738505" y="1254760"/>
            <a:ext cx="7480300" cy="706755"/>
          </a:xfrm>
          <a:prstGeom prst="rect">
            <a:avLst/>
          </a:prstGeom>
          <a:noFill/>
        </p:spPr>
        <p:txBody>
          <a:bodyPr wrap="square" rtlCol="0">
            <a:spAutoFit/>
          </a:bodyPr>
          <a:p>
            <a:r>
              <a:rPr lang="zh-CN" altLang="en-US" sz="2000"/>
              <a:t>你仍然可以像之前访问特性一样访问 name，但这里没有了显式的 get_name() 和 set_name()方法：</a:t>
            </a:r>
            <a:endParaRPr lang="zh-CN" altLang="en-US" sz="2000"/>
          </a:p>
        </p:txBody>
      </p:sp>
      <p:sp>
        <p:nvSpPr>
          <p:cNvPr id="6" name="文本框 5"/>
          <p:cNvSpPr txBox="1"/>
          <p:nvPr/>
        </p:nvSpPr>
        <p:spPr>
          <a:xfrm>
            <a:off x="738505" y="2249805"/>
            <a:ext cx="6122035" cy="2584450"/>
          </a:xfrm>
          <a:prstGeom prst="rect">
            <a:avLst/>
          </a:prstGeom>
          <a:noFill/>
        </p:spPr>
        <p:txBody>
          <a:bodyPr wrap="square" rtlCol="0">
            <a:spAutoFit/>
          </a:bodyPr>
          <a:p>
            <a:pPr lvl="1"/>
            <a:r>
              <a:rPr lang="zh-CN" altLang="en-US"/>
              <a:t>&gt;&gt;&gt; fowl = Duck('Howard')</a:t>
            </a:r>
            <a:endParaRPr lang="zh-CN" altLang="en-US"/>
          </a:p>
          <a:p>
            <a:pPr lvl="1"/>
            <a:r>
              <a:rPr lang="zh-CN" altLang="en-US"/>
              <a:t>&gt;&gt;&gt; fowl.name</a:t>
            </a:r>
            <a:endParaRPr lang="zh-CN" altLang="en-US"/>
          </a:p>
          <a:p>
            <a:pPr lvl="1"/>
            <a:r>
              <a:rPr lang="zh-CN" altLang="en-US"/>
              <a:t>inside the getter</a:t>
            </a:r>
            <a:endParaRPr lang="zh-CN" altLang="en-US"/>
          </a:p>
          <a:p>
            <a:pPr lvl="1"/>
            <a:r>
              <a:rPr lang="zh-CN" altLang="en-US"/>
              <a:t>'Howard'</a:t>
            </a:r>
            <a:endParaRPr lang="zh-CN" altLang="en-US"/>
          </a:p>
          <a:p>
            <a:pPr lvl="1"/>
            <a:r>
              <a:rPr lang="zh-CN" altLang="en-US"/>
              <a:t>&gt;&gt;&gt; fowl.name = 'Donald'</a:t>
            </a:r>
            <a:endParaRPr lang="zh-CN" altLang="en-US"/>
          </a:p>
          <a:p>
            <a:pPr lvl="1"/>
            <a:r>
              <a:rPr lang="zh-CN" altLang="en-US"/>
              <a:t>inside the setter</a:t>
            </a:r>
            <a:endParaRPr lang="zh-CN" altLang="en-US"/>
          </a:p>
          <a:p>
            <a:pPr lvl="1"/>
            <a:r>
              <a:rPr lang="zh-CN" altLang="en-US"/>
              <a:t>&gt;&gt;&gt; fowl.name</a:t>
            </a:r>
            <a:endParaRPr lang="zh-CN" altLang="en-US"/>
          </a:p>
          <a:p>
            <a:pPr lvl="1"/>
            <a:r>
              <a:rPr lang="zh-CN" altLang="en-US"/>
              <a:t>inside the getter</a:t>
            </a:r>
            <a:endParaRPr lang="zh-CN" altLang="en-US"/>
          </a:p>
          <a:p>
            <a:pPr lvl="1"/>
            <a:r>
              <a:rPr lang="zh-CN" altLang="en-US"/>
              <a:t>'Donald'</a:t>
            </a:r>
            <a:endParaRPr lang="zh-CN" altLang="en-US"/>
          </a:p>
        </p:txBody>
      </p:sp>
      <p:sp>
        <p:nvSpPr>
          <p:cNvPr id="7" name="文本框 6"/>
          <p:cNvSpPr txBox="1"/>
          <p:nvPr/>
        </p:nvSpPr>
        <p:spPr>
          <a:xfrm>
            <a:off x="615315" y="5258435"/>
            <a:ext cx="7757795" cy="706755"/>
          </a:xfrm>
          <a:prstGeom prst="rect">
            <a:avLst/>
          </a:prstGeom>
          <a:noFill/>
        </p:spPr>
        <p:txBody>
          <a:bodyPr wrap="square" rtlCol="0">
            <a:spAutoFit/>
          </a:bodyPr>
          <a:p>
            <a:r>
              <a:rPr lang="zh-CN" altLang="en-US" sz="2000"/>
              <a:t>实际上，如果有人能猜到我们在类的内部用的特性名是hidden_name，他仍然可以直接通过 fowl.hidden_name 进行读写操作。</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bldLvl="0" uiExpand="1" build="allAtOnce"/>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000" b="1">
                <a:effectLst/>
                <a:latin typeface="Times New Roman" panose="02020603050405020304" charset="0"/>
              </a:rPr>
              <a:t>§</a:t>
            </a:r>
            <a:r>
              <a:rPr lang="en-US" altLang="zh-CN" sz="3000" b="1">
                <a:effectLst/>
                <a:latin typeface="Times New Roman" panose="02020603050405020304" charset="0"/>
              </a:rPr>
              <a:t>6.1  </a:t>
            </a:r>
            <a:r>
              <a:rPr lang="zh-CN" altLang="en-US" sz="3000" b="1">
                <a:effectLst/>
                <a:latin typeface="Times New Roman" panose="02020603050405020304" charset="0"/>
              </a:rPr>
              <a:t>什么是对象</a:t>
            </a:r>
            <a:endParaRPr lang="zh-CN" altLang="en-US" sz="3000" b="1">
              <a:effectLst/>
              <a:latin typeface="Times New Roman" panose="02020603050405020304" charset="0"/>
            </a:endParaRPr>
          </a:p>
        </p:txBody>
      </p:sp>
      <p:sp>
        <p:nvSpPr>
          <p:cNvPr id="4" name="副标题 3"/>
          <p:cNvSpPr>
            <a:spLocks noGrp="1"/>
          </p:cNvSpPr>
          <p:nvPr>
            <p:ph type="subTitle" idx="1"/>
          </p:nvPr>
        </p:nvSpPr>
        <p:spPr>
          <a:xfrm>
            <a:off x="806450" y="1377950"/>
            <a:ext cx="7539990" cy="1808480"/>
          </a:xfrm>
        </p:spPr>
        <p:txBody>
          <a:bodyPr>
            <a:normAutofit fontScale="90000" lnSpcReduction="10000"/>
          </a:bodyPr>
          <a:lstStyle/>
          <a:p>
            <a:pPr algn="l" fontAlgn="auto">
              <a:lnSpc>
                <a:spcPct val="170000"/>
              </a:lnSpc>
              <a:spcBef>
                <a:spcPts val="0"/>
              </a:spcBef>
            </a:pPr>
            <a:r>
              <a:rPr lang="zh-CN" altLang="en-US">
                <a:latin typeface="Times New Roman" panose="02020603050405020304" charset="0"/>
                <a:sym typeface="+mn-ea"/>
              </a:rPr>
              <a:t>在第</a:t>
            </a:r>
            <a:r>
              <a:rPr lang="en-US" altLang="zh-CN">
                <a:latin typeface="Times New Roman" panose="02020603050405020304" charset="0"/>
                <a:sym typeface="+mn-ea"/>
              </a:rPr>
              <a:t>2</a:t>
            </a:r>
            <a:r>
              <a:rPr lang="zh-CN" altLang="en-US">
                <a:latin typeface="Times New Roman" panose="02020603050405020304" charset="0"/>
                <a:sym typeface="+mn-ea"/>
              </a:rPr>
              <a:t>章中我们提到：</a:t>
            </a:r>
            <a:endParaRPr lang="zh-CN" altLang="en-US" sz="2500">
              <a:latin typeface="Times New Roman" panose="02020603050405020304" charset="0"/>
              <a:sym typeface="+mn-ea"/>
            </a:endParaRPr>
          </a:p>
          <a:p>
            <a:pPr algn="l" fontAlgn="auto">
              <a:lnSpc>
                <a:spcPct val="170000"/>
              </a:lnSpc>
              <a:spcBef>
                <a:spcPts val="0"/>
              </a:spcBef>
            </a:pPr>
            <a:r>
              <a:rPr lang="en-US" altLang="zh-CN" sz="2500">
                <a:latin typeface="Times New Roman" panose="02020603050405020304" charset="0"/>
                <a:sym typeface="+mn-ea"/>
              </a:rPr>
              <a:t>	 </a:t>
            </a:r>
            <a:r>
              <a:rPr lang="en-US" sz="2500">
                <a:latin typeface="Times New Roman" panose="02020603050405020304" charset="0"/>
                <a:sym typeface="+mn-ea"/>
              </a:rPr>
              <a:t>Python</a:t>
            </a:r>
            <a:r>
              <a:rPr lang="zh-CN" altLang="en-US" sz="2500">
                <a:latin typeface="Times New Roman" panose="02020603050405020304" charset="0"/>
                <a:sym typeface="+mn-ea"/>
              </a:rPr>
              <a:t>的所有数据都是以对象形式存在的</a:t>
            </a:r>
            <a:endParaRPr lang="en-US" altLang="zh-CN" sz="2500">
              <a:latin typeface="宋体" panose="02010600030101010101" pitchFamily="2" charset="-122"/>
              <a:ea typeface="宋体" panose="02010600030101010101" pitchFamily="2" charset="-122"/>
              <a:sym typeface="+mn-ea"/>
            </a:endParaRPr>
          </a:p>
          <a:p>
            <a:pPr algn="l" fontAlgn="auto">
              <a:lnSpc>
                <a:spcPct val="170000"/>
              </a:lnSpc>
              <a:spcBef>
                <a:spcPts val="0"/>
              </a:spcBef>
            </a:pPr>
            <a:r>
              <a:rPr lang="en-US" altLang="zh-CN" sz="2500">
                <a:latin typeface="宋体" panose="02010600030101010101" pitchFamily="2" charset="-122"/>
                <a:ea typeface="宋体" panose="02010600030101010101" pitchFamily="2" charset="-122"/>
                <a:sym typeface="+mn-ea"/>
              </a:rPr>
              <a:t>	     </a:t>
            </a:r>
            <a:endParaRPr lang="en-US" altLang="zh-CN" sz="1800">
              <a:latin typeface="Times New Roman" panose="02020603050405020304" charset="0"/>
              <a:sym typeface="+mn-ea"/>
            </a:endParaRPr>
          </a:p>
        </p:txBody>
      </p:sp>
      <p:sp>
        <p:nvSpPr>
          <p:cNvPr id="3" name="文本框 2"/>
          <p:cNvSpPr txBox="1"/>
          <p:nvPr/>
        </p:nvSpPr>
        <p:spPr>
          <a:xfrm>
            <a:off x="802005" y="2802890"/>
            <a:ext cx="7720965" cy="1198880"/>
          </a:xfrm>
          <a:prstGeom prst="rect">
            <a:avLst/>
          </a:prstGeom>
          <a:noFill/>
        </p:spPr>
        <p:txBody>
          <a:bodyPr wrap="square" rtlCol="0">
            <a:spAutoFit/>
          </a:bodyPr>
          <a:p>
            <a:r>
              <a:rPr lang="zh-CN" altLang="en-US" sz="2400"/>
              <a:t>对象：既包含数据（变量，更习惯称之为特attribute），</a:t>
            </a:r>
            <a:r>
              <a:rPr lang="en-US" altLang="zh-CN" sz="2400"/>
              <a:t>	</a:t>
            </a:r>
            <a:r>
              <a:rPr lang="zh-CN" altLang="en-US" sz="2400"/>
              <a:t>也包含代码（函数，也称为方法）。它是某一类</a:t>
            </a:r>
            <a:r>
              <a:rPr lang="en-US" altLang="zh-CN" sz="2400"/>
              <a:t>	</a:t>
            </a:r>
            <a:r>
              <a:rPr lang="zh-CN" altLang="en-US" sz="2400"/>
              <a:t>具体事物的特殊实例。</a:t>
            </a:r>
            <a:endParaRPr lang="zh-CN" altLang="en-US" sz="2400"/>
          </a:p>
        </p:txBody>
      </p:sp>
      <p:sp>
        <p:nvSpPr>
          <p:cNvPr id="5" name="文本框 4"/>
          <p:cNvSpPr txBox="1"/>
          <p:nvPr/>
        </p:nvSpPr>
        <p:spPr>
          <a:xfrm>
            <a:off x="807085" y="4212590"/>
            <a:ext cx="7616190" cy="2306955"/>
          </a:xfrm>
          <a:prstGeom prst="rect">
            <a:avLst/>
          </a:prstGeom>
          <a:noFill/>
        </p:spPr>
        <p:txBody>
          <a:bodyPr wrap="square" rtlCol="0">
            <a:spAutoFit/>
          </a:bodyPr>
          <a:p>
            <a:r>
              <a:rPr lang="zh-CN" altLang="en-US" sz="2400"/>
              <a:t>当你想要创建一个别人从来没有创建过的新对象时，首先必须定义一个</a:t>
            </a:r>
            <a:r>
              <a:rPr lang="zh-CN" altLang="en-US" sz="2400">
                <a:solidFill>
                  <a:srgbClr val="FF0000"/>
                </a:solidFill>
              </a:rPr>
              <a:t>类</a:t>
            </a:r>
            <a:r>
              <a:rPr lang="zh-CN" altLang="en-US" sz="2400"/>
              <a:t>，用以指明该类型的对象所包含的内容（特性和方法）。</a:t>
            </a:r>
            <a:endParaRPr lang="zh-CN" altLang="en-US" sz="2400"/>
          </a:p>
          <a:p>
            <a:r>
              <a:rPr lang="zh-CN" altLang="en-US" sz="2400"/>
              <a:t>与模块不同， 你可以同时创建许多同类的对象，它们的特性值可能各不相同。对象就像是包含了代码的超级数据结构。</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4"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494030" y="430530"/>
            <a:ext cx="6533515" cy="601980"/>
          </a:xfrm>
        </p:spPr>
        <p:txBody>
          <a:bodyPr anchor="t" anchorCtr="0">
            <a:normAutofit fontScale="90000"/>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6.8  </a:t>
            </a:r>
            <a:r>
              <a:rPr lang="zh-CN" altLang="en-US" sz="3200" b="1">
                <a:effectLst/>
                <a:latin typeface="Times New Roman" panose="02020603050405020304" charset="0"/>
                <a:sym typeface="+mn-ea"/>
              </a:rPr>
              <a:t>使用属性对特性进行访问和设置</a:t>
            </a:r>
            <a:endParaRPr lang="zh-CN" altLang="en-US" sz="3200" b="1">
              <a:effectLst/>
              <a:latin typeface="Times New Roman" panose="02020603050405020304" charset="0"/>
              <a:sym typeface="+mn-ea"/>
            </a:endParaRPr>
          </a:p>
        </p:txBody>
      </p:sp>
      <p:sp>
        <p:nvSpPr>
          <p:cNvPr id="6" name="文本框 5"/>
          <p:cNvSpPr txBox="1"/>
          <p:nvPr/>
        </p:nvSpPr>
        <p:spPr>
          <a:xfrm>
            <a:off x="739775" y="1159510"/>
            <a:ext cx="7356475" cy="1198880"/>
          </a:xfrm>
          <a:prstGeom prst="rect">
            <a:avLst/>
          </a:prstGeom>
          <a:noFill/>
        </p:spPr>
        <p:txBody>
          <a:bodyPr wrap="square" rtlCol="0">
            <a:spAutoFit/>
          </a:bodyPr>
          <a:p>
            <a:r>
              <a:rPr sz="2400"/>
              <a:t>在前面几个例子中，我们都使用 name 属性指向类中存储的某一特性（在我们的例子中是hidden_name）。除此之外，属性还可以指向一个计算结果值。</a:t>
            </a:r>
            <a:endParaRPr sz="2400"/>
          </a:p>
        </p:txBody>
      </p:sp>
      <p:sp>
        <p:nvSpPr>
          <p:cNvPr id="5" name="文本框 4"/>
          <p:cNvSpPr txBox="1"/>
          <p:nvPr/>
        </p:nvSpPr>
        <p:spPr>
          <a:xfrm>
            <a:off x="272415" y="2964180"/>
            <a:ext cx="7763510" cy="3046095"/>
          </a:xfrm>
          <a:prstGeom prst="rect">
            <a:avLst/>
          </a:prstGeom>
          <a:noFill/>
        </p:spPr>
        <p:txBody>
          <a:bodyPr wrap="square" rtlCol="0">
            <a:spAutoFit/>
          </a:bodyPr>
          <a:p>
            <a:pPr lvl="1"/>
            <a:r>
              <a:rPr lang="zh-CN" altLang="en-US" sz="2400"/>
              <a:t>我们来定义一个 Circle 类，它包含 radius 特性以及一个计算属性 diameter</a:t>
            </a:r>
            <a:r>
              <a:rPr lang="zh-CN" altLang="en-US" sz="2000"/>
              <a:t>：</a:t>
            </a:r>
            <a:endParaRPr lang="zh-CN" altLang="en-US" sz="2000"/>
          </a:p>
          <a:p>
            <a:pPr lvl="1"/>
            <a:endParaRPr lang="zh-CN" altLang="en-US"/>
          </a:p>
          <a:p>
            <a:pPr lvl="1"/>
            <a:r>
              <a:rPr lang="en-US" altLang="zh-CN"/>
              <a:t>	</a:t>
            </a:r>
            <a:r>
              <a:rPr lang="zh-CN" altLang="en-US"/>
              <a:t>&gt;&gt;&gt; class Circle():</a:t>
            </a:r>
            <a:endParaRPr lang="zh-CN" altLang="en-US"/>
          </a:p>
          <a:p>
            <a:pPr lvl="1"/>
            <a:r>
              <a:rPr lang="en-US" altLang="zh-CN"/>
              <a:t>	</a:t>
            </a:r>
            <a:r>
              <a:rPr lang="zh-CN" altLang="en-US"/>
              <a:t>... def __init__(self, radius):</a:t>
            </a:r>
            <a:endParaRPr lang="zh-CN" altLang="en-US"/>
          </a:p>
          <a:p>
            <a:pPr lvl="1"/>
            <a:r>
              <a:rPr lang="en-US" altLang="zh-CN"/>
              <a:t>	</a:t>
            </a:r>
            <a:r>
              <a:rPr lang="zh-CN" altLang="en-US"/>
              <a:t>... self.radius = radius</a:t>
            </a:r>
            <a:endParaRPr lang="zh-CN" altLang="en-US"/>
          </a:p>
          <a:p>
            <a:pPr lvl="1"/>
            <a:r>
              <a:rPr lang="en-US" altLang="zh-CN"/>
              <a:t>	</a:t>
            </a:r>
            <a:r>
              <a:rPr lang="zh-CN" altLang="en-US"/>
              <a:t>... @property</a:t>
            </a:r>
            <a:endParaRPr lang="zh-CN" altLang="en-US"/>
          </a:p>
          <a:p>
            <a:pPr lvl="1"/>
            <a:r>
              <a:rPr lang="en-US" altLang="zh-CN"/>
              <a:t>	</a:t>
            </a:r>
            <a:r>
              <a:rPr lang="zh-CN" altLang="en-US"/>
              <a:t>... def diameter(self):</a:t>
            </a:r>
            <a:endParaRPr lang="zh-CN" altLang="en-US"/>
          </a:p>
          <a:p>
            <a:pPr lvl="1"/>
            <a:r>
              <a:rPr lang="en-US" altLang="zh-CN"/>
              <a:t>	</a:t>
            </a:r>
            <a:r>
              <a:rPr lang="zh-CN" altLang="en-US"/>
              <a:t>... return 2 * self.radius</a:t>
            </a:r>
            <a:endParaRPr lang="zh-CN" altLang="en-US"/>
          </a:p>
          <a:p>
            <a:pPr lvl="1"/>
            <a:r>
              <a:rPr lang="en-US" altLang="zh-CN"/>
              <a:t>	</a:t>
            </a:r>
            <a:r>
              <a:rPr lang="zh-CN" altLang="en-US"/>
              <a:t>...</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15315" y="464185"/>
            <a:ext cx="5953760" cy="601980"/>
          </a:xfrm>
        </p:spPr>
        <p:txBody>
          <a:bodyPr anchor="t" anchorCtr="0">
            <a:normAutofit fontScale="90000"/>
          </a:bodyPr>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6.8  </a:t>
            </a:r>
            <a:r>
              <a:rPr lang="zh-CN" altLang="en-US" sz="2800" b="1">
                <a:effectLst/>
                <a:latin typeface="Times New Roman" panose="02020603050405020304" charset="0"/>
                <a:sym typeface="+mn-ea"/>
              </a:rPr>
              <a:t>使用属性对特性进行访问和设置</a:t>
            </a:r>
            <a:endParaRPr lang="zh-CN" altLang="en-US" sz="2800" b="1">
              <a:effectLst/>
              <a:latin typeface="Times New Roman" panose="02020603050405020304" charset="0"/>
              <a:sym typeface="+mn-ea"/>
            </a:endParaRPr>
          </a:p>
        </p:txBody>
      </p:sp>
      <p:sp>
        <p:nvSpPr>
          <p:cNvPr id="5" name="文本框 4"/>
          <p:cNvSpPr txBox="1"/>
          <p:nvPr/>
        </p:nvSpPr>
        <p:spPr>
          <a:xfrm>
            <a:off x="738505" y="1194435"/>
            <a:ext cx="7480300" cy="1537970"/>
          </a:xfrm>
          <a:prstGeom prst="rect">
            <a:avLst/>
          </a:prstGeom>
          <a:noFill/>
        </p:spPr>
        <p:txBody>
          <a:bodyPr wrap="square" rtlCol="0">
            <a:spAutoFit/>
          </a:bodyPr>
          <a:p>
            <a:r>
              <a:rPr lang="zh-CN" altLang="en-US" sz="2000"/>
              <a:t>创建一个 Circle 对象，并给 radius 赋予一个初值：</a:t>
            </a:r>
            <a:endParaRPr lang="zh-CN" altLang="en-US" sz="2000"/>
          </a:p>
          <a:p>
            <a:endParaRPr lang="zh-CN" altLang="en-US" sz="2000"/>
          </a:p>
          <a:p>
            <a:pPr lvl="1"/>
            <a:r>
              <a:rPr lang="zh-CN" altLang="en-US"/>
              <a:t>&gt;&gt;&gt; c = Circle(5)</a:t>
            </a:r>
            <a:endParaRPr lang="zh-CN" altLang="en-US"/>
          </a:p>
          <a:p>
            <a:pPr lvl="1"/>
            <a:r>
              <a:rPr lang="zh-CN" altLang="en-US"/>
              <a:t>&gt;&gt;&gt; c.radius</a:t>
            </a:r>
            <a:endParaRPr lang="zh-CN" altLang="en-US"/>
          </a:p>
          <a:p>
            <a:pPr lvl="1"/>
            <a:r>
              <a:rPr lang="zh-CN" altLang="en-US"/>
              <a:t>5</a:t>
            </a:r>
            <a:endParaRPr lang="zh-CN" altLang="en-US"/>
          </a:p>
        </p:txBody>
      </p:sp>
      <p:sp>
        <p:nvSpPr>
          <p:cNvPr id="6" name="文本框 5"/>
          <p:cNvSpPr txBox="1"/>
          <p:nvPr/>
        </p:nvSpPr>
        <p:spPr>
          <a:xfrm>
            <a:off x="278130" y="2871470"/>
            <a:ext cx="7687945" cy="1229995"/>
          </a:xfrm>
          <a:prstGeom prst="rect">
            <a:avLst/>
          </a:prstGeom>
          <a:noFill/>
        </p:spPr>
        <p:txBody>
          <a:bodyPr wrap="square" rtlCol="0">
            <a:spAutoFit/>
          </a:bodyPr>
          <a:p>
            <a:pPr lvl="1"/>
            <a:r>
              <a:rPr lang="zh-CN" altLang="en-US" sz="2000"/>
              <a:t>可以像访问特性（例如 radius）一样访问属性 diameter：</a:t>
            </a:r>
            <a:endParaRPr lang="zh-CN" altLang="en-US" sz="2000"/>
          </a:p>
          <a:p>
            <a:pPr lvl="1"/>
            <a:endParaRPr lang="zh-CN" altLang="en-US"/>
          </a:p>
          <a:p>
            <a:pPr lvl="1"/>
            <a:r>
              <a:rPr lang="en-US" altLang="zh-CN"/>
              <a:t>	</a:t>
            </a:r>
            <a:r>
              <a:rPr lang="zh-CN" altLang="en-US"/>
              <a:t>&gt;&gt;&gt; c.diameter</a:t>
            </a:r>
            <a:endParaRPr lang="zh-CN" altLang="en-US"/>
          </a:p>
          <a:p>
            <a:pPr lvl="1"/>
            <a:r>
              <a:rPr lang="en-US" altLang="zh-CN"/>
              <a:t>	</a:t>
            </a:r>
            <a:r>
              <a:rPr lang="zh-CN" altLang="en-US"/>
              <a:t>10</a:t>
            </a:r>
            <a:endParaRPr lang="zh-CN" altLang="en-US"/>
          </a:p>
        </p:txBody>
      </p:sp>
      <p:sp>
        <p:nvSpPr>
          <p:cNvPr id="7" name="文本框 6"/>
          <p:cNvSpPr txBox="1"/>
          <p:nvPr/>
        </p:nvSpPr>
        <p:spPr>
          <a:xfrm>
            <a:off x="615315" y="4314825"/>
            <a:ext cx="7256780" cy="2153285"/>
          </a:xfrm>
          <a:prstGeom prst="rect">
            <a:avLst/>
          </a:prstGeom>
          <a:noFill/>
        </p:spPr>
        <p:txBody>
          <a:bodyPr wrap="square" rtlCol="0">
            <a:spAutoFit/>
          </a:bodyPr>
          <a:p>
            <a:r>
              <a:rPr lang="zh-CN" altLang="en-US" sz="2000"/>
              <a:t>真正有趣的还在后面。我们可以随时改变 radius 特性的值，计算属性 diameter 会自动根</a:t>
            </a:r>
            <a:endParaRPr lang="zh-CN" altLang="en-US" sz="2000"/>
          </a:p>
          <a:p>
            <a:r>
              <a:rPr lang="zh-CN" altLang="en-US" sz="2000"/>
              <a:t>据新的值更新自己：</a:t>
            </a:r>
            <a:endParaRPr lang="zh-CN" altLang="en-US" sz="2000"/>
          </a:p>
          <a:p>
            <a:endParaRPr lang="zh-CN" altLang="en-US" sz="2000"/>
          </a:p>
          <a:p>
            <a:pPr lvl="1"/>
            <a:r>
              <a:rPr lang="zh-CN" altLang="en-US"/>
              <a:t>  &gt;&gt;&gt; c.radius = 7</a:t>
            </a:r>
            <a:endParaRPr lang="zh-CN" altLang="en-US"/>
          </a:p>
          <a:p>
            <a:pPr lvl="1"/>
            <a:r>
              <a:rPr lang="zh-CN" altLang="en-US"/>
              <a:t>  &gt;&gt;&gt; c.diameter</a:t>
            </a:r>
            <a:endParaRPr lang="zh-CN" altLang="en-US"/>
          </a:p>
          <a:p>
            <a:pPr lvl="1"/>
            <a:r>
              <a:rPr lang="zh-CN" altLang="en-US"/>
              <a:t>  14</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linds(horizontal)">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bldLvl="0" uiExpand="1" build="allAtOnce"/>
      <p:bldP spid="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508635"/>
            <a:ext cx="5979160" cy="601980"/>
          </a:xfrm>
        </p:spPr>
        <p:txBody>
          <a:bodyPr anchor="t" anchorCtr="0">
            <a:noAutofit/>
          </a:bodyPr>
          <a:lstStyle/>
          <a:p>
            <a:pPr algn="l"/>
            <a:r>
              <a:rPr lang="zh-CN" altLang="en-US" sz="2400" b="1">
                <a:effectLst/>
                <a:latin typeface="Times New Roman" panose="02020603050405020304" charset="0"/>
                <a:sym typeface="+mn-ea"/>
              </a:rPr>
              <a:t>§</a:t>
            </a:r>
            <a:r>
              <a:rPr lang="en-US" altLang="zh-CN" sz="2400" b="1">
                <a:effectLst/>
                <a:latin typeface="Times New Roman" panose="02020603050405020304" charset="0"/>
                <a:sym typeface="+mn-ea"/>
              </a:rPr>
              <a:t>6.8  </a:t>
            </a:r>
            <a:r>
              <a:rPr lang="zh-CN" altLang="en-US" sz="2400" b="1">
                <a:effectLst/>
                <a:latin typeface="Times New Roman" panose="02020603050405020304" charset="0"/>
                <a:sym typeface="+mn-ea"/>
              </a:rPr>
              <a:t>使用属性对特性进行访问和设置</a:t>
            </a:r>
            <a:endParaRPr lang="zh-CN" altLang="en-US" sz="24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457200" y="1482090"/>
            <a:ext cx="8116570" cy="2122805"/>
          </a:xfrm>
          <a:prstGeom prst="rect">
            <a:avLst/>
          </a:prstGeom>
          <a:noFill/>
        </p:spPr>
        <p:txBody>
          <a:bodyPr wrap="square" rtlCol="0">
            <a:spAutoFit/>
          </a:bodyPr>
          <a:p>
            <a:r>
              <a:rPr lang="zh-CN" altLang="en-US" sz="2000"/>
              <a:t>如果你没有指定某一特性的 setter 属性（@diameter.setter），那么将无法从类的外部对它的值进行设置。这对于那些只读的特性非常有用：</a:t>
            </a:r>
            <a:endParaRPr lang="zh-CN" altLang="en-US" sz="2000"/>
          </a:p>
          <a:p>
            <a:endParaRPr lang="zh-CN" altLang="en-US" sz="2000"/>
          </a:p>
          <a:p>
            <a:pPr lvl="1"/>
            <a:r>
              <a:rPr lang="zh-CN" altLang="en-US"/>
              <a:t> &gt;&gt;&gt; c.diameter = 20</a:t>
            </a:r>
            <a:endParaRPr lang="zh-CN" altLang="en-US"/>
          </a:p>
          <a:p>
            <a:pPr lvl="1"/>
            <a:r>
              <a:rPr lang="zh-CN" altLang="en-US"/>
              <a:t> Traceback (most recent call last):</a:t>
            </a:r>
            <a:endParaRPr lang="zh-CN" altLang="en-US"/>
          </a:p>
          <a:p>
            <a:pPr lvl="1"/>
            <a:r>
              <a:rPr lang="zh-CN" altLang="en-US"/>
              <a:t> File "&lt;stdin&gt;", line 1, in &lt;module&gt;</a:t>
            </a:r>
            <a:endParaRPr lang="zh-CN" altLang="en-US"/>
          </a:p>
          <a:p>
            <a:pPr lvl="1"/>
            <a:r>
              <a:rPr lang="zh-CN" altLang="en-US"/>
              <a:t> AttributeError: can't set attribute</a:t>
            </a:r>
            <a:endParaRPr lang="zh-CN" altLang="en-US"/>
          </a:p>
        </p:txBody>
      </p:sp>
      <p:sp>
        <p:nvSpPr>
          <p:cNvPr id="6" name="文本框 5"/>
          <p:cNvSpPr txBox="1"/>
          <p:nvPr/>
        </p:nvSpPr>
        <p:spPr>
          <a:xfrm>
            <a:off x="457200" y="4232910"/>
            <a:ext cx="8116570" cy="1322070"/>
          </a:xfrm>
          <a:prstGeom prst="rect">
            <a:avLst/>
          </a:prstGeom>
          <a:noFill/>
        </p:spPr>
        <p:txBody>
          <a:bodyPr wrap="square" rtlCol="0">
            <a:spAutoFit/>
          </a:bodyPr>
          <a:p>
            <a:r>
              <a:rPr lang="zh-CN" altLang="en-US" sz="2000"/>
              <a:t>与直接访问特性相比，使用 property 还有一个巨大的优势：</a:t>
            </a:r>
            <a:endParaRPr lang="zh-CN" altLang="en-US" sz="2000"/>
          </a:p>
          <a:p>
            <a:endParaRPr lang="zh-CN" altLang="en-US" sz="2000"/>
          </a:p>
          <a:p>
            <a:r>
              <a:rPr lang="en-US" altLang="zh-CN" sz="2000"/>
              <a:t>	</a:t>
            </a:r>
            <a:r>
              <a:rPr lang="zh-CN" altLang="en-US" sz="2000"/>
              <a:t>如果你改变了某个特性的定义，只需要在类定义里修改相关代码即可，不需要在每一处调用修改。</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563880" y="403860"/>
            <a:ext cx="5659120" cy="601980"/>
          </a:xfrm>
        </p:spPr>
        <p:txBody>
          <a:bodyPr anchor="t" anchorCtr="0">
            <a:normAutofit fontScale="90000"/>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6.9  </a:t>
            </a:r>
            <a:r>
              <a:rPr lang="zh-CN" altLang="en-US" sz="3200" b="1">
                <a:effectLst/>
                <a:latin typeface="Times New Roman" panose="02020603050405020304" charset="0"/>
                <a:sym typeface="+mn-ea"/>
              </a:rPr>
              <a:t>使用名称重整保护私有特性</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692150" y="2354580"/>
            <a:ext cx="7586345" cy="4061460"/>
          </a:xfrm>
          <a:prstGeom prst="rect">
            <a:avLst/>
          </a:prstGeom>
          <a:noFill/>
        </p:spPr>
        <p:txBody>
          <a:bodyPr wrap="square" rtlCol="0">
            <a:spAutoFit/>
          </a:bodyPr>
          <a:p>
            <a:r>
              <a:rPr lang="zh-CN" altLang="en-US" sz="2000"/>
              <a:t>我们来把 hidden_name 改名为 __name，如下所示：</a:t>
            </a:r>
            <a:endParaRPr lang="zh-CN" altLang="en-US" sz="2000"/>
          </a:p>
          <a:p>
            <a:r>
              <a:rPr lang="zh-CN" altLang="en-US" sz="2000"/>
              <a:t>&gt;&gt;&gt; class Duck():</a:t>
            </a:r>
            <a:endParaRPr lang="zh-CN" altLang="en-US" sz="2000"/>
          </a:p>
          <a:p>
            <a:endParaRPr lang="zh-CN" altLang="en-US" sz="2000"/>
          </a:p>
          <a:p>
            <a:pPr lvl="1"/>
            <a:r>
              <a:rPr lang="zh-CN" altLang="en-US"/>
              <a:t>  ... def __init__(self, input_name):</a:t>
            </a:r>
            <a:endParaRPr lang="zh-CN" altLang="en-US"/>
          </a:p>
          <a:p>
            <a:pPr lvl="1"/>
            <a:r>
              <a:rPr lang="zh-CN" altLang="en-US"/>
              <a:t>  ... self.__name = input_name</a:t>
            </a:r>
            <a:endParaRPr lang="zh-CN" altLang="en-US"/>
          </a:p>
          <a:p>
            <a:pPr lvl="1"/>
            <a:r>
              <a:rPr lang="zh-CN" altLang="en-US"/>
              <a:t>  ... @property</a:t>
            </a:r>
            <a:endParaRPr lang="zh-CN" altLang="en-US"/>
          </a:p>
          <a:p>
            <a:pPr lvl="1"/>
            <a:r>
              <a:rPr lang="zh-CN" altLang="en-US"/>
              <a:t>  ... def name(self):</a:t>
            </a:r>
            <a:endParaRPr lang="zh-CN" altLang="en-US"/>
          </a:p>
          <a:p>
            <a:pPr lvl="1"/>
            <a:r>
              <a:rPr lang="zh-CN" altLang="en-US"/>
              <a:t>  ... print('inside the getter')</a:t>
            </a:r>
            <a:endParaRPr lang="zh-CN" altLang="en-US"/>
          </a:p>
          <a:p>
            <a:pPr lvl="1"/>
            <a:r>
              <a:rPr lang="zh-CN" altLang="en-US"/>
              <a:t>  ... return self.__name</a:t>
            </a:r>
            <a:endParaRPr lang="zh-CN" altLang="en-US"/>
          </a:p>
          <a:p>
            <a:pPr lvl="1"/>
            <a:r>
              <a:rPr lang="zh-CN" altLang="en-US"/>
              <a:t>  ... @name.setter</a:t>
            </a:r>
            <a:endParaRPr lang="zh-CN" altLang="en-US"/>
          </a:p>
          <a:p>
            <a:pPr lvl="1"/>
            <a:r>
              <a:rPr lang="zh-CN" altLang="en-US"/>
              <a:t>  ... def name(self, input_name):</a:t>
            </a:r>
            <a:endParaRPr lang="zh-CN" altLang="en-US"/>
          </a:p>
          <a:p>
            <a:pPr lvl="1"/>
            <a:r>
              <a:rPr lang="zh-CN" altLang="en-US"/>
              <a:t>  ... print('inside the setter')</a:t>
            </a:r>
            <a:endParaRPr lang="zh-CN" altLang="en-US"/>
          </a:p>
          <a:p>
            <a:pPr lvl="1"/>
            <a:r>
              <a:rPr lang="zh-CN" altLang="en-US"/>
              <a:t>  </a:t>
            </a:r>
            <a:r>
              <a:rPr lang="en-US" altLang="zh-CN"/>
              <a:t>.</a:t>
            </a:r>
            <a:r>
              <a:rPr lang="zh-CN" altLang="en-US"/>
              <a:t>.. self.__name = input_name</a:t>
            </a:r>
            <a:endParaRPr lang="zh-CN" altLang="en-US"/>
          </a:p>
          <a:p>
            <a:pPr lvl="1"/>
            <a:r>
              <a:rPr lang="zh-CN" altLang="en-US"/>
              <a:t>  ...</a:t>
            </a:r>
            <a:endParaRPr lang="zh-CN" altLang="en-US"/>
          </a:p>
        </p:txBody>
      </p:sp>
      <p:sp>
        <p:nvSpPr>
          <p:cNvPr id="7" name="文本框 6"/>
          <p:cNvSpPr txBox="1"/>
          <p:nvPr/>
        </p:nvSpPr>
        <p:spPr>
          <a:xfrm>
            <a:off x="692150" y="1211580"/>
            <a:ext cx="7759065" cy="1014730"/>
          </a:xfrm>
          <a:prstGeom prst="rect">
            <a:avLst/>
          </a:prstGeom>
          <a:noFill/>
        </p:spPr>
        <p:txBody>
          <a:bodyPr wrap="square" rtlCol="0">
            <a:spAutoFit/>
          </a:bodyPr>
          <a:p>
            <a:r>
              <a:rPr lang="zh-CN" altLang="en-US" sz="2000"/>
              <a:t>前面的 Duck 例子中，为了隐藏内部特性，我们曾将其命名为 hidden_name。其实， Python对那些需要刻意隐藏在类内部的特性有自己的命名规范：由连续的两个下划线开头（__）。</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580390" y="421640"/>
            <a:ext cx="5744845" cy="601980"/>
          </a:xfrm>
        </p:spPr>
        <p:txBody>
          <a:bodyPr anchor="t" anchorCtr="0">
            <a:noAutofit/>
          </a:bodyPr>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6.9  </a:t>
            </a:r>
            <a:r>
              <a:rPr lang="zh-CN" altLang="en-US" sz="2800" b="1">
                <a:effectLst/>
                <a:latin typeface="Times New Roman" panose="02020603050405020304" charset="0"/>
                <a:sym typeface="+mn-ea"/>
              </a:rPr>
              <a:t>使用名称重整保护私有特性</a:t>
            </a:r>
            <a:endParaRPr lang="zh-CN" altLang="en-US" sz="28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760095" y="1203325"/>
            <a:ext cx="7586345" cy="3169285"/>
          </a:xfrm>
          <a:prstGeom prst="rect">
            <a:avLst/>
          </a:prstGeom>
          <a:noFill/>
        </p:spPr>
        <p:txBody>
          <a:bodyPr wrap="square" rtlCol="0">
            <a:spAutoFit/>
          </a:bodyPr>
          <a:p>
            <a:r>
              <a:rPr lang="zh-CN" altLang="en-US" sz="2000"/>
              <a:t>看看代码是否还能正常工作：</a:t>
            </a:r>
            <a:endParaRPr lang="zh-CN" altLang="en-US"/>
          </a:p>
          <a:p>
            <a:r>
              <a:rPr lang="zh-CN" altLang="en-US"/>
              <a:t>         </a:t>
            </a:r>
            <a:endParaRPr lang="zh-CN" altLang="en-US"/>
          </a:p>
          <a:p>
            <a:r>
              <a:rPr lang="zh-CN" altLang="en-US"/>
              <a:t>         &gt;&gt;&gt; fowl = Duck('Howard')</a:t>
            </a:r>
            <a:endParaRPr lang="zh-CN" altLang="en-US"/>
          </a:p>
          <a:p>
            <a:pPr lvl="1"/>
            <a:r>
              <a:rPr lang="zh-CN" altLang="en-US"/>
              <a:t>&gt;&gt;&gt; fowl.name</a:t>
            </a:r>
            <a:endParaRPr lang="zh-CN" altLang="en-US"/>
          </a:p>
          <a:p>
            <a:pPr lvl="1"/>
            <a:r>
              <a:rPr lang="zh-CN" altLang="en-US"/>
              <a:t>inside the getter</a:t>
            </a:r>
            <a:endParaRPr lang="zh-CN" altLang="en-US"/>
          </a:p>
          <a:p>
            <a:pPr lvl="1"/>
            <a:r>
              <a:rPr lang="zh-CN" altLang="en-US"/>
              <a:t>'Howard'</a:t>
            </a:r>
            <a:endParaRPr lang="zh-CN" altLang="en-US"/>
          </a:p>
          <a:p>
            <a:pPr lvl="1"/>
            <a:r>
              <a:rPr lang="zh-CN" altLang="en-US"/>
              <a:t>&gt;&gt;&gt; fowl.name = 'Donald'</a:t>
            </a:r>
            <a:endParaRPr lang="zh-CN" altLang="en-US"/>
          </a:p>
          <a:p>
            <a:pPr lvl="1"/>
            <a:r>
              <a:rPr lang="zh-CN" altLang="en-US"/>
              <a:t>inside the setter</a:t>
            </a:r>
            <a:endParaRPr lang="zh-CN" altLang="en-US"/>
          </a:p>
          <a:p>
            <a:pPr lvl="1"/>
            <a:r>
              <a:rPr lang="zh-CN" altLang="en-US"/>
              <a:t>&gt;&gt;&gt; fowl.name</a:t>
            </a:r>
            <a:endParaRPr lang="zh-CN" altLang="en-US"/>
          </a:p>
          <a:p>
            <a:pPr lvl="1"/>
            <a:r>
              <a:rPr lang="zh-CN" altLang="en-US"/>
              <a:t>inside the getter</a:t>
            </a:r>
            <a:endParaRPr lang="zh-CN" altLang="en-US"/>
          </a:p>
          <a:p>
            <a:pPr lvl="1"/>
            <a:r>
              <a:rPr lang="zh-CN" altLang="en-US"/>
              <a:t>'Donald'</a:t>
            </a:r>
            <a:endParaRPr lang="zh-CN" altLang="en-US"/>
          </a:p>
        </p:txBody>
      </p:sp>
      <p:sp>
        <p:nvSpPr>
          <p:cNvPr id="11" name="文本框 10"/>
          <p:cNvSpPr txBox="1"/>
          <p:nvPr/>
        </p:nvSpPr>
        <p:spPr>
          <a:xfrm>
            <a:off x="789940" y="4553585"/>
            <a:ext cx="7526020" cy="1783715"/>
          </a:xfrm>
          <a:prstGeom prst="rect">
            <a:avLst/>
          </a:prstGeom>
          <a:noFill/>
        </p:spPr>
        <p:txBody>
          <a:bodyPr wrap="square" rtlCol="0">
            <a:spAutoFit/>
          </a:bodyPr>
          <a:p>
            <a:r>
              <a:rPr lang="zh-CN" altLang="en-US" sz="2000"/>
              <a:t>现在，你无法在外部访问 __name 特性了：</a:t>
            </a:r>
            <a:endParaRPr lang="zh-CN" altLang="en-US"/>
          </a:p>
          <a:p>
            <a:endParaRPr lang="zh-CN" altLang="en-US"/>
          </a:p>
          <a:p>
            <a:pPr lvl="1"/>
            <a:r>
              <a:rPr lang="zh-CN" altLang="en-US"/>
              <a:t>&gt;&gt;&gt; fowl.__name</a:t>
            </a:r>
            <a:endParaRPr lang="zh-CN" altLang="en-US"/>
          </a:p>
          <a:p>
            <a:pPr lvl="1"/>
            <a:r>
              <a:rPr lang="zh-CN" altLang="en-US"/>
              <a:t>Traceback (most recent call last):</a:t>
            </a:r>
            <a:endParaRPr lang="zh-CN" altLang="en-US"/>
          </a:p>
          <a:p>
            <a:pPr lvl="1"/>
            <a:r>
              <a:rPr lang="zh-CN" altLang="en-US"/>
              <a:t>File "&lt;stdin&gt;", line 1, in &lt;module&gt;</a:t>
            </a:r>
            <a:endParaRPr lang="zh-CN" altLang="en-US"/>
          </a:p>
          <a:p>
            <a:pPr lvl="1"/>
            <a:r>
              <a:rPr lang="zh-CN" altLang="en-US"/>
              <a:t>AttributeError: 'Duck' object has no attribute '__name'</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blinds(horizontal)">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554990" y="464820"/>
            <a:ext cx="5598795" cy="601980"/>
          </a:xfrm>
        </p:spPr>
        <p:txBody>
          <a:bodyPr anchor="t" anchorCtr="0"/>
          <a:lstStyle/>
          <a:p>
            <a:pPr algn="l"/>
            <a:r>
              <a:rPr lang="zh-CN" altLang="en-US" sz="2800" b="1">
                <a:effectLst/>
                <a:latin typeface="Times New Roman" panose="02020603050405020304" charset="0"/>
                <a:sym typeface="+mn-ea"/>
              </a:rPr>
              <a:t>§</a:t>
            </a:r>
            <a:r>
              <a:rPr lang="en-US" altLang="zh-CN" sz="2800" b="1">
                <a:effectLst/>
                <a:latin typeface="Times New Roman" panose="02020603050405020304" charset="0"/>
                <a:sym typeface="+mn-ea"/>
              </a:rPr>
              <a:t>6.9  </a:t>
            </a:r>
            <a:r>
              <a:rPr lang="zh-CN" altLang="en-US" sz="2800" b="1">
                <a:effectLst/>
                <a:latin typeface="Times New Roman" panose="02020603050405020304" charset="0"/>
                <a:sym typeface="+mn-ea"/>
              </a:rPr>
              <a:t>使用名称重整保护私有特性</a:t>
            </a:r>
            <a:endParaRPr lang="zh-CN" altLang="en-US" sz="28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806450" y="1323975"/>
            <a:ext cx="7586345" cy="706755"/>
          </a:xfrm>
          <a:prstGeom prst="rect">
            <a:avLst/>
          </a:prstGeom>
          <a:noFill/>
        </p:spPr>
        <p:txBody>
          <a:bodyPr wrap="square" rtlCol="0">
            <a:spAutoFit/>
          </a:bodyPr>
          <a:p>
            <a:r>
              <a:rPr lang="zh-CN" altLang="en-US" sz="2000"/>
              <a:t>这种命名规范本质上并没有把特性变成私有，但 Python 确实将它的名字重整了，让外部的代码无法使用。</a:t>
            </a:r>
            <a:endParaRPr lang="zh-CN" altLang="en-US" sz="2000"/>
          </a:p>
        </p:txBody>
      </p:sp>
      <p:sp>
        <p:nvSpPr>
          <p:cNvPr id="8" name="文本框 7"/>
          <p:cNvSpPr txBox="1"/>
          <p:nvPr/>
        </p:nvSpPr>
        <p:spPr>
          <a:xfrm>
            <a:off x="313055" y="2285365"/>
            <a:ext cx="7342505" cy="953135"/>
          </a:xfrm>
          <a:prstGeom prst="rect">
            <a:avLst/>
          </a:prstGeom>
          <a:noFill/>
        </p:spPr>
        <p:txBody>
          <a:bodyPr wrap="square" rtlCol="0">
            <a:spAutoFit/>
          </a:bodyPr>
          <a:p>
            <a:pPr lvl="1"/>
            <a:r>
              <a:rPr lang="zh-CN" altLang="en-US" sz="2000"/>
              <a:t>下面我们来看一下明明重整是怎么实现的：</a:t>
            </a:r>
            <a:endParaRPr lang="zh-CN" altLang="en-US" sz="2000"/>
          </a:p>
          <a:p>
            <a:pPr lvl="2"/>
            <a:r>
              <a:rPr lang="zh-CN" altLang="en-US"/>
              <a:t>&gt;&gt;&gt; fowl._Duck__name</a:t>
            </a:r>
            <a:endParaRPr lang="zh-CN" altLang="en-US"/>
          </a:p>
          <a:p>
            <a:pPr lvl="2"/>
            <a:r>
              <a:rPr lang="zh-CN" altLang="en-US"/>
              <a:t>'Donald'</a:t>
            </a:r>
            <a:endParaRPr lang="zh-CN" altLang="en-US"/>
          </a:p>
        </p:txBody>
      </p:sp>
      <p:sp>
        <p:nvSpPr>
          <p:cNvPr id="6" name="文本框 5"/>
          <p:cNvSpPr txBox="1"/>
          <p:nvPr/>
        </p:nvSpPr>
        <p:spPr>
          <a:xfrm>
            <a:off x="806450" y="3859530"/>
            <a:ext cx="6546215" cy="1014730"/>
          </a:xfrm>
          <a:prstGeom prst="rect">
            <a:avLst/>
          </a:prstGeom>
          <a:noFill/>
        </p:spPr>
        <p:txBody>
          <a:bodyPr wrap="square" rtlCol="0">
            <a:spAutoFit/>
          </a:bodyPr>
          <a:p>
            <a:r>
              <a:rPr lang="zh-CN" altLang="en-US" sz="2000"/>
              <a:t>我们并没有得到 inside the getter，成功绕过了 getter 方法。尽管这种保护特性的方式并不完美， 但它确实能在一定程度上避免我们无意或有意地对特性进行直接访问。</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6.10  </a:t>
            </a:r>
            <a:r>
              <a:rPr lang="zh-CN" altLang="en-US" sz="3200" b="1">
                <a:effectLst/>
                <a:latin typeface="Times New Roman" panose="02020603050405020304" charset="0"/>
                <a:sym typeface="+mn-ea"/>
              </a:rPr>
              <a:t>方法的特性</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760095" y="1377950"/>
            <a:ext cx="7586345" cy="1630045"/>
          </a:xfrm>
          <a:prstGeom prst="rect">
            <a:avLst/>
          </a:prstGeom>
          <a:noFill/>
        </p:spPr>
        <p:txBody>
          <a:bodyPr wrap="square" rtlCol="0">
            <a:spAutoFit/>
          </a:bodyPr>
          <a:p>
            <a:r>
              <a:rPr lang="zh-CN" altLang="en-US" sz="2000"/>
              <a:t>有些数据（特性）和函数（方法）是类本身的一部分，还有一些是由类创建的实例的一部分。</a:t>
            </a:r>
            <a:endParaRPr lang="zh-CN" altLang="en-US" sz="2000"/>
          </a:p>
          <a:p>
            <a:r>
              <a:rPr lang="zh-CN" altLang="en-US" sz="2000"/>
              <a:t>在类的定义中， 以 self 作为第一个参数的方法都是实例方法。它们在创建自定义类时最常用。 实例方法的首个参数是 self，当它被调用时， Python 会把调用该方法的对象作为 self 参数传入。</a:t>
            </a:r>
            <a:endParaRPr lang="zh-CN" altLang="en-US" sz="2000"/>
          </a:p>
        </p:txBody>
      </p:sp>
      <p:sp>
        <p:nvSpPr>
          <p:cNvPr id="6" name="文本框 5"/>
          <p:cNvSpPr txBox="1"/>
          <p:nvPr/>
        </p:nvSpPr>
        <p:spPr>
          <a:xfrm>
            <a:off x="760095" y="3401060"/>
            <a:ext cx="7586345" cy="2245360"/>
          </a:xfrm>
          <a:prstGeom prst="rect">
            <a:avLst/>
          </a:prstGeom>
          <a:noFill/>
        </p:spPr>
        <p:txBody>
          <a:bodyPr wrap="square" rtlCol="0">
            <a:spAutoFit/>
          </a:bodyPr>
          <a:p>
            <a:r>
              <a:rPr lang="zh-CN" altLang="en-US" sz="2000"/>
              <a:t>与之相对， 类方法（class method）会作用于整个类，对类作出的任何改变会对它的所有实例对象产生影响。</a:t>
            </a:r>
            <a:endParaRPr lang="zh-CN" altLang="en-US" sz="2000"/>
          </a:p>
          <a:p>
            <a:r>
              <a:rPr lang="zh-CN" altLang="en-US" sz="2000"/>
              <a:t> 在类定义内部，用前缀修饰符 @classmethod 指定的方法都是类方法。</a:t>
            </a:r>
            <a:endParaRPr lang="zh-CN" altLang="en-US" sz="2000"/>
          </a:p>
          <a:p>
            <a:r>
              <a:rPr lang="zh-CN" altLang="en-US" sz="2000"/>
              <a:t>与实例方法类似， 类方法的第一个参数是类本身。在 Python 中，这个参数常被写作 cls，因为全称 class 是保留字，在这里我们无法使用。</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6.10  </a:t>
            </a:r>
            <a:r>
              <a:rPr lang="zh-CN" altLang="en-US" sz="3200" b="1">
                <a:effectLst/>
                <a:latin typeface="Times New Roman" panose="02020603050405020304" charset="0"/>
                <a:sym typeface="+mn-ea"/>
              </a:rPr>
              <a:t>方法的特性</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5" name="文本框 4"/>
          <p:cNvSpPr txBox="1"/>
          <p:nvPr/>
        </p:nvSpPr>
        <p:spPr>
          <a:xfrm>
            <a:off x="1400810" y="2216785"/>
            <a:ext cx="6964045" cy="4523105"/>
          </a:xfrm>
          <a:prstGeom prst="rect">
            <a:avLst/>
          </a:prstGeom>
          <a:noFill/>
        </p:spPr>
        <p:txBody>
          <a:bodyPr wrap="square" rtlCol="0">
            <a:spAutoFit/>
          </a:bodyPr>
          <a:p>
            <a:r>
              <a:t>&gt;&gt;&gt; class A():</a:t>
            </a:r>
          </a:p>
          <a:p>
            <a:r>
              <a:t>... count = 0</a:t>
            </a:r>
          </a:p>
          <a:p>
            <a:r>
              <a:t>... def __init__(self):</a:t>
            </a:r>
          </a:p>
          <a:p>
            <a:r>
              <a:t>... A.count += 1</a:t>
            </a:r>
          </a:p>
          <a:p>
            <a:r>
              <a:t>... def exclaim(self):</a:t>
            </a:r>
          </a:p>
          <a:p>
            <a:r>
              <a:t>... print("I'm an A!")</a:t>
            </a:r>
          </a:p>
          <a:p>
            <a:r>
              <a:t>... @classmethod</a:t>
            </a:r>
          </a:p>
          <a:p>
            <a:r>
              <a:t>... def kids(cls):</a:t>
            </a:r>
          </a:p>
          <a:p>
            <a:r>
              <a:t>... print("A has", cls.count, "little objects.")</a:t>
            </a:r>
          </a:p>
          <a:p>
            <a:r>
              <a:t>...</a:t>
            </a:r>
          </a:p>
          <a:p>
            <a:r>
              <a:t>&gt;&gt;&gt;</a:t>
            </a:r>
          </a:p>
          <a:p>
            <a:r>
              <a:t>&gt;&gt;&gt; easy_a = A()</a:t>
            </a:r>
          </a:p>
          <a:p>
            <a:r>
              <a:t>&gt;&gt;&gt; breezy_a = A()</a:t>
            </a:r>
          </a:p>
          <a:p>
            <a:r>
              <a:t>&gt;&gt;&gt; wheezy_a = A()</a:t>
            </a:r>
          </a:p>
          <a:p>
            <a:r>
              <a:t>&gt;&gt;&gt; A.kids()</a:t>
            </a:r>
          </a:p>
          <a:p>
            <a:r>
              <a:t>A has 3 little objects.</a:t>
            </a:r>
            <a:endParaRPr lang="zh-CN" altLang="en-US"/>
          </a:p>
        </p:txBody>
      </p:sp>
      <p:sp>
        <p:nvSpPr>
          <p:cNvPr id="8" name="文本框 7"/>
          <p:cNvSpPr txBox="1"/>
          <p:nvPr/>
        </p:nvSpPr>
        <p:spPr>
          <a:xfrm>
            <a:off x="641985" y="1323975"/>
            <a:ext cx="7869555" cy="706755"/>
          </a:xfrm>
          <a:prstGeom prst="rect">
            <a:avLst/>
          </a:prstGeom>
          <a:noFill/>
        </p:spPr>
        <p:txBody>
          <a:bodyPr wrap="square" rtlCol="0">
            <a:spAutoFit/>
          </a:bodyPr>
          <a:p>
            <a:r>
              <a:rPr lang="zh-CN" altLang="en-US" sz="2000"/>
              <a:t>下面的例子中，我们为类 A 定义一个类方法来记录一共有多少个类 A 的对象被创建：</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6.10  </a:t>
            </a:r>
            <a:r>
              <a:rPr lang="zh-CN" altLang="en-US" sz="3200" b="1">
                <a:effectLst/>
                <a:latin typeface="Times New Roman" panose="02020603050405020304" charset="0"/>
                <a:sym typeface="+mn-ea"/>
              </a:rPr>
              <a:t>方法的类型</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11" name="文本框 10"/>
          <p:cNvSpPr txBox="1"/>
          <p:nvPr/>
        </p:nvSpPr>
        <p:spPr>
          <a:xfrm>
            <a:off x="641350" y="1174115"/>
            <a:ext cx="8182610" cy="2030095"/>
          </a:xfrm>
          <a:prstGeom prst="rect">
            <a:avLst/>
          </a:prstGeom>
          <a:noFill/>
        </p:spPr>
        <p:txBody>
          <a:bodyPr wrap="square" rtlCol="0">
            <a:spAutoFit/>
          </a:bodyPr>
          <a:p>
            <a:r>
              <a:rPr lang="zh-CN" altLang="en-US"/>
              <a:t>注意，上面的代码中，我们使用的是 A.count（类特性），而不是 self.count（可能是对象的特性）。在 kids() 方法中，我们使用的是 cls.count，它与 A.count 的作用一样。</a:t>
            </a:r>
            <a:endParaRPr lang="zh-CN" altLang="en-US"/>
          </a:p>
          <a:p>
            <a:r>
              <a:rPr lang="zh-CN" altLang="en-US"/>
              <a:t>类定义中的方法还存在着第三种类型， 它既不会影响类也不会影响类的对象。它们出现在类的定义中仅仅是为了方便， 否则它们只能孤零零地出现在代码的其他地方，这会影响代码的逻辑性。 这种类型的方法被称作静态方法（static method），用 @staticmethod 修饰，它既不需要 self 参数也不需要 class 参数。</a:t>
            </a:r>
            <a:endParaRPr lang="zh-CN" altLang="en-US"/>
          </a:p>
        </p:txBody>
      </p:sp>
      <p:sp>
        <p:nvSpPr>
          <p:cNvPr id="16" name="文本框 15"/>
          <p:cNvSpPr txBox="1"/>
          <p:nvPr/>
        </p:nvSpPr>
        <p:spPr>
          <a:xfrm>
            <a:off x="641350" y="3275965"/>
            <a:ext cx="7506970" cy="2861310"/>
          </a:xfrm>
          <a:prstGeom prst="rect">
            <a:avLst/>
          </a:prstGeom>
          <a:noFill/>
        </p:spPr>
        <p:txBody>
          <a:bodyPr wrap="square" rtlCol="0">
            <a:spAutoFit/>
          </a:bodyPr>
          <a:p>
            <a:r>
              <a:rPr lang="zh-CN" altLang="en-US"/>
              <a:t>下面例子中的静态方法是一则 CoyoteWeapon的广告：</a:t>
            </a:r>
            <a:endParaRPr lang="zh-CN" altLang="en-US"/>
          </a:p>
          <a:p>
            <a:endParaRPr lang="zh-CN" altLang="en-US"/>
          </a:p>
          <a:p>
            <a:pPr lvl="1"/>
            <a:r>
              <a:rPr lang="zh-CN" altLang="en-US"/>
              <a:t>&gt;&gt;&gt; class CoyoteWeapon():</a:t>
            </a:r>
            <a:endParaRPr lang="zh-CN" altLang="en-US"/>
          </a:p>
          <a:p>
            <a:pPr lvl="1"/>
            <a:r>
              <a:rPr lang="zh-CN" altLang="en-US"/>
              <a:t>... @staticmethod</a:t>
            </a:r>
            <a:endParaRPr lang="zh-CN" altLang="en-US"/>
          </a:p>
          <a:p>
            <a:pPr lvl="1"/>
            <a:r>
              <a:rPr lang="zh-CN" altLang="en-US"/>
              <a:t>... def commercial():</a:t>
            </a:r>
            <a:endParaRPr lang="zh-CN" altLang="en-US"/>
          </a:p>
          <a:p>
            <a:pPr lvl="1"/>
            <a:r>
              <a:rPr lang="zh-CN" altLang="en-US"/>
              <a:t>... print('This CoyoteWeapon has been brought to you by Acme')</a:t>
            </a:r>
            <a:endParaRPr lang="zh-CN" altLang="en-US"/>
          </a:p>
          <a:p>
            <a:pPr lvl="1"/>
            <a:r>
              <a:rPr lang="zh-CN" altLang="en-US"/>
              <a:t>...</a:t>
            </a:r>
            <a:endParaRPr lang="zh-CN" altLang="en-US"/>
          </a:p>
          <a:p>
            <a:pPr lvl="1"/>
            <a:r>
              <a:rPr lang="zh-CN" altLang="en-US"/>
              <a:t>&gt;&gt;&gt;</a:t>
            </a:r>
            <a:endParaRPr lang="zh-CN" altLang="en-US"/>
          </a:p>
          <a:p>
            <a:pPr lvl="1"/>
            <a:r>
              <a:rPr lang="zh-CN" altLang="en-US"/>
              <a:t>&gt;&gt;&gt; CoyoteWeapon.commercial()</a:t>
            </a:r>
            <a:endParaRPr lang="zh-CN" altLang="en-US"/>
          </a:p>
          <a:p>
            <a:pPr lvl="1"/>
            <a:r>
              <a:rPr lang="zh-CN" altLang="en-US"/>
              <a:t>This CoyoteWeapon has been brought to you by Acme</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6.11  </a:t>
            </a:r>
            <a:r>
              <a:rPr lang="zh-CN" altLang="en-US" sz="3200" b="1">
                <a:effectLst/>
                <a:latin typeface="Times New Roman" panose="02020603050405020304" charset="0"/>
                <a:sym typeface="+mn-ea"/>
              </a:rPr>
              <a:t>鸭子类型</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6" name="文本框 5"/>
          <p:cNvSpPr txBox="1"/>
          <p:nvPr/>
        </p:nvSpPr>
        <p:spPr>
          <a:xfrm>
            <a:off x="806450" y="1377950"/>
            <a:ext cx="7539990" cy="1198880"/>
          </a:xfrm>
          <a:prstGeom prst="rect">
            <a:avLst/>
          </a:prstGeom>
          <a:noFill/>
        </p:spPr>
        <p:txBody>
          <a:bodyPr wrap="square" rtlCol="0">
            <a:spAutoFit/>
          </a:bodyPr>
          <a:p>
            <a:r>
              <a:rPr lang="zh-CN" altLang="en-US" sz="2400"/>
              <a:t>Python 对实现多态（polymorphism） 要求得十分宽松，这意味着我们可以对不同对象调用同名的操作，甚至不用管这些对象的类型是什么。</a:t>
            </a:r>
            <a:endParaRPr lang="zh-CN" altLang="en-US" sz="2400"/>
          </a:p>
        </p:txBody>
      </p:sp>
      <p:sp>
        <p:nvSpPr>
          <p:cNvPr id="7" name="文本框 6"/>
          <p:cNvSpPr txBox="1"/>
          <p:nvPr/>
        </p:nvSpPr>
        <p:spPr>
          <a:xfrm>
            <a:off x="250825" y="3012440"/>
            <a:ext cx="8095615" cy="2306955"/>
          </a:xfrm>
          <a:prstGeom prst="rect">
            <a:avLst/>
          </a:prstGeom>
          <a:noFill/>
        </p:spPr>
        <p:txBody>
          <a:bodyPr wrap="square" rtlCol="0">
            <a:spAutoFit/>
          </a:bodyPr>
          <a:p>
            <a:pPr lvl="1"/>
            <a:r>
              <a:rPr lang="zh-CN" altLang="en-US" sz="2400"/>
              <a:t>我们来为三个 Quote 类设定同样的初始化方法 __init__()，然后再添加两个新函数：</a:t>
            </a:r>
            <a:endParaRPr lang="zh-CN" altLang="en-US" sz="2400"/>
          </a:p>
          <a:p>
            <a:pPr lvl="1"/>
            <a:endParaRPr lang="zh-CN" altLang="en-US" sz="2400"/>
          </a:p>
          <a:p>
            <a:pPr lvl="1"/>
            <a:r>
              <a:rPr lang="en-US" altLang="zh-CN" sz="2400"/>
              <a:t>	</a:t>
            </a:r>
            <a:r>
              <a:rPr lang="zh-CN" altLang="en-US" sz="2400"/>
              <a:t>• who() 返回保存的 person 字符串的值；</a:t>
            </a:r>
            <a:endParaRPr lang="zh-CN" altLang="en-US" sz="2400"/>
          </a:p>
          <a:p>
            <a:pPr lvl="1"/>
            <a:r>
              <a:rPr lang="en-US" altLang="zh-CN" sz="2400"/>
              <a:t>	</a:t>
            </a:r>
            <a:r>
              <a:rPr lang="zh-CN" altLang="en-US" sz="2400"/>
              <a:t>• says() 返回保存的 words 字符串的内容，并添上指</a:t>
            </a:r>
            <a:r>
              <a:rPr lang="en-US" altLang="zh-CN" sz="2400"/>
              <a:t>	   </a:t>
            </a:r>
            <a:r>
              <a:rPr lang="zh-CN" altLang="en-US" sz="2400"/>
              <a:t>定的标点符号。</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000" b="1">
                <a:effectLst/>
                <a:latin typeface="Times New Roman" panose="02020603050405020304" charset="0"/>
              </a:rPr>
              <a:t>§</a:t>
            </a:r>
            <a:r>
              <a:rPr lang="en-US" altLang="zh-CN" sz="3000" b="1">
                <a:effectLst/>
                <a:latin typeface="Times New Roman" panose="02020603050405020304" charset="0"/>
              </a:rPr>
              <a:t>6</a:t>
            </a:r>
            <a:r>
              <a:rPr lang="en-US" altLang="zh-CN" sz="3000" b="1">
                <a:effectLst/>
                <a:latin typeface="Times New Roman" panose="02020603050405020304" charset="0"/>
                <a:sym typeface="+mn-ea"/>
              </a:rPr>
              <a:t>.2  </a:t>
            </a:r>
            <a:r>
              <a:rPr lang="zh-CN" altLang="en-US" sz="3000" b="1">
                <a:effectLst/>
                <a:latin typeface="Times New Roman" panose="02020603050405020304" charset="0"/>
                <a:sym typeface="+mn-ea"/>
              </a:rPr>
              <a:t>使用</a:t>
            </a:r>
            <a:r>
              <a:rPr lang="en-US" altLang="zh-CN" sz="3000" b="1">
                <a:effectLst/>
                <a:latin typeface="Times New Roman" panose="02020603050405020304" charset="0"/>
                <a:sym typeface="+mn-ea"/>
              </a:rPr>
              <a:t>class</a:t>
            </a:r>
            <a:r>
              <a:rPr lang="zh-CN" altLang="en-US" sz="3000" b="1">
                <a:effectLst/>
                <a:latin typeface="Times New Roman" panose="02020603050405020304" charset="0"/>
                <a:sym typeface="+mn-ea"/>
              </a:rPr>
              <a:t>定义类</a:t>
            </a:r>
            <a:endParaRPr lang="zh-CN" altLang="en-US" sz="3000" b="1">
              <a:effectLst/>
              <a:latin typeface="Times New Roman" panose="02020603050405020304" charset="0"/>
              <a:sym typeface="+mn-ea"/>
            </a:endParaRPr>
          </a:p>
        </p:txBody>
      </p:sp>
      <p:sp>
        <p:nvSpPr>
          <p:cNvPr id="4" name="副标题 3"/>
          <p:cNvSpPr>
            <a:spLocks noGrp="1"/>
          </p:cNvSpPr>
          <p:nvPr>
            <p:ph type="subTitle" idx="1"/>
          </p:nvPr>
        </p:nvSpPr>
        <p:spPr>
          <a:xfrm>
            <a:off x="318135" y="1572260"/>
            <a:ext cx="7556500" cy="2820670"/>
          </a:xfrm>
        </p:spPr>
        <p:txBody>
          <a:bodyPr>
            <a:normAutofit/>
          </a:bodyPr>
          <a:lstStyle/>
          <a:p>
            <a:pPr marL="720090" algn="l" fontAlgn="auto">
              <a:lnSpc>
                <a:spcPct val="150000"/>
              </a:lnSpc>
              <a:spcBef>
                <a:spcPts val="0"/>
              </a:spcBef>
              <a:buNone/>
            </a:pPr>
            <a:r>
              <a:rPr lang="zh-CN" altLang="en-US" sz="2000">
                <a:effectLst/>
                <a:latin typeface="宋体" panose="02010600030101010101" pitchFamily="2" charset="-122"/>
                <a:ea typeface="宋体" panose="02010600030101010101" pitchFamily="2" charset="-122"/>
                <a:sym typeface="+mn-ea"/>
              </a:rPr>
              <a:t>我们把对象比作塑料盒子。 类（class） 则像是制作盒子用的模具。如果想要在 Python 中创建属于自己的象，首先你必须用关键词 class 来定义一个类。</a:t>
            </a:r>
            <a:endParaRPr lang="zh-CN" altLang="en-US" sz="2000">
              <a:effectLst/>
              <a:latin typeface="宋体" panose="02010600030101010101" pitchFamily="2" charset="-122"/>
              <a:ea typeface="宋体" panose="02010600030101010101" pitchFamily="2" charset="-122"/>
              <a:sym typeface="+mn-ea"/>
            </a:endParaRPr>
          </a:p>
        </p:txBody>
      </p:sp>
      <p:sp>
        <p:nvSpPr>
          <p:cNvPr id="3" name="文本框 2"/>
          <p:cNvSpPr txBox="1"/>
          <p:nvPr/>
        </p:nvSpPr>
        <p:spPr>
          <a:xfrm>
            <a:off x="1038860" y="3591560"/>
            <a:ext cx="7291705" cy="1938020"/>
          </a:xfrm>
          <a:prstGeom prst="rect">
            <a:avLst/>
          </a:prstGeom>
          <a:noFill/>
        </p:spPr>
        <p:txBody>
          <a:bodyPr wrap="square" rtlCol="0">
            <a:spAutoFit/>
          </a:bodyPr>
          <a:p>
            <a:r>
              <a:rPr lang="zh-CN" altLang="en-US" sz="2000"/>
              <a:t>先来看一个简单的例子。</a:t>
            </a:r>
            <a:endParaRPr lang="zh-CN" altLang="en-US" sz="2000"/>
          </a:p>
          <a:p>
            <a:r>
              <a:rPr lang="zh-CN" altLang="en-US" sz="2000"/>
              <a:t>假设你想要定义一些对象用于记录联系人， 每个对象对应一个人。首先需要定义 Person 类</a:t>
            </a:r>
            <a:endParaRPr lang="zh-CN" altLang="en-US" sz="2000"/>
          </a:p>
          <a:p>
            <a:r>
              <a:rPr lang="zh-CN" altLang="en-US" sz="2000"/>
              <a:t>作为生产对象的模具。 在接下来的几个例子中，我们会不停更新这个类的内容，从最简单</a:t>
            </a:r>
            <a:endParaRPr lang="zh-CN" altLang="en-US" sz="2000"/>
          </a:p>
          <a:p>
            <a:r>
              <a:rPr lang="zh-CN" altLang="en-US" sz="2000"/>
              <a:t>的开始，直到它成为一个可以实际使用的类。</a:t>
            </a:r>
            <a:endParaRPr lang="zh-CN" altLang="en-US" sz="200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6.11  </a:t>
            </a:r>
            <a:r>
              <a:rPr lang="zh-CN" altLang="en-US" sz="3200" b="1">
                <a:effectLst/>
                <a:latin typeface="Times New Roman" panose="02020603050405020304" charset="0"/>
                <a:sym typeface="+mn-ea"/>
              </a:rPr>
              <a:t>鸭子类型</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6" name="文本框 5"/>
          <p:cNvSpPr txBox="1"/>
          <p:nvPr/>
        </p:nvSpPr>
        <p:spPr>
          <a:xfrm>
            <a:off x="748665" y="1377950"/>
            <a:ext cx="4329430" cy="5384800"/>
          </a:xfrm>
          <a:prstGeom prst="rect">
            <a:avLst/>
          </a:prstGeom>
          <a:noFill/>
        </p:spPr>
        <p:txBody>
          <a:bodyPr wrap="square" rtlCol="0">
            <a:spAutoFit/>
          </a:bodyPr>
          <a:p>
            <a:r>
              <a:rPr lang="zh-CN" altLang="en-US" sz="2000"/>
              <a:t>它们的具体实现如下所示：</a:t>
            </a:r>
            <a:endParaRPr lang="zh-CN" altLang="en-US"/>
          </a:p>
          <a:p>
            <a:pPr lvl="1"/>
            <a:r>
              <a:rPr lang="zh-CN" altLang="en-US"/>
              <a:t>&gt;&gt;&gt; class Quote():</a:t>
            </a:r>
            <a:endParaRPr lang="zh-CN" altLang="en-US"/>
          </a:p>
          <a:p>
            <a:pPr lvl="1"/>
            <a:r>
              <a:rPr lang="zh-CN" altLang="en-US"/>
              <a:t>... def __init__(self, person, words):</a:t>
            </a:r>
            <a:endParaRPr lang="zh-CN" altLang="en-US"/>
          </a:p>
          <a:p>
            <a:pPr lvl="1"/>
            <a:r>
              <a:rPr lang="zh-CN" altLang="en-US"/>
              <a:t>... self.person = person</a:t>
            </a:r>
            <a:endParaRPr lang="zh-CN" altLang="en-US"/>
          </a:p>
          <a:p>
            <a:pPr lvl="1"/>
            <a:r>
              <a:rPr lang="zh-CN" altLang="en-US"/>
              <a:t>... self.words = words</a:t>
            </a:r>
            <a:endParaRPr lang="zh-CN" altLang="en-US"/>
          </a:p>
          <a:p>
            <a:pPr lvl="1"/>
            <a:r>
              <a:rPr lang="zh-CN" altLang="en-US"/>
              <a:t>... def who(self):</a:t>
            </a:r>
            <a:endParaRPr lang="zh-CN" altLang="en-US"/>
          </a:p>
          <a:p>
            <a:pPr lvl="1"/>
            <a:r>
              <a:rPr lang="zh-CN" altLang="en-US"/>
              <a:t>... return self.person</a:t>
            </a:r>
            <a:endParaRPr lang="zh-CN" altLang="en-US"/>
          </a:p>
          <a:p>
            <a:pPr lvl="1"/>
            <a:r>
              <a:rPr lang="zh-CN" altLang="en-US"/>
              <a:t>... def says(self):</a:t>
            </a:r>
            <a:endParaRPr lang="zh-CN" altLang="en-US"/>
          </a:p>
          <a:p>
            <a:pPr lvl="1"/>
            <a:r>
              <a:rPr lang="zh-CN" altLang="en-US"/>
              <a:t>... return self.words + '.'</a:t>
            </a:r>
            <a:endParaRPr lang="zh-CN" altLang="en-US"/>
          </a:p>
          <a:p>
            <a:pPr lvl="1"/>
            <a:r>
              <a:rPr lang="zh-CN" altLang="en-US"/>
              <a:t>...</a:t>
            </a:r>
            <a:endParaRPr lang="zh-CN" altLang="en-US"/>
          </a:p>
          <a:p>
            <a:pPr lvl="1"/>
            <a:r>
              <a:rPr lang="zh-CN" altLang="en-US"/>
              <a:t>&gt;&gt;&gt; class QuestionQuote(Quote):</a:t>
            </a:r>
            <a:endParaRPr lang="zh-CN" altLang="en-US"/>
          </a:p>
          <a:p>
            <a:pPr lvl="1"/>
            <a:r>
              <a:rPr lang="zh-CN" altLang="en-US"/>
              <a:t>... def says(self):</a:t>
            </a:r>
            <a:endParaRPr lang="zh-CN" altLang="en-US"/>
          </a:p>
          <a:p>
            <a:pPr lvl="1"/>
            <a:r>
              <a:rPr lang="zh-CN" altLang="en-US"/>
              <a:t>... return self.words + '?'</a:t>
            </a:r>
            <a:endParaRPr lang="zh-CN" altLang="en-US"/>
          </a:p>
          <a:p>
            <a:pPr lvl="1"/>
            <a:r>
              <a:rPr lang="zh-CN" altLang="en-US"/>
              <a:t>...</a:t>
            </a:r>
            <a:endParaRPr lang="zh-CN" altLang="en-US"/>
          </a:p>
          <a:p>
            <a:pPr lvl="1"/>
            <a:r>
              <a:rPr lang="zh-CN" altLang="en-US"/>
              <a:t>&gt;&gt;&gt; class ExclamationQuote(Quote):</a:t>
            </a:r>
            <a:endParaRPr lang="zh-CN" altLang="en-US"/>
          </a:p>
          <a:p>
            <a:pPr lvl="1"/>
            <a:r>
              <a:rPr lang="zh-CN" altLang="en-US"/>
              <a:t>... def says(self):</a:t>
            </a:r>
            <a:endParaRPr lang="zh-CN" altLang="en-US"/>
          </a:p>
          <a:p>
            <a:pPr lvl="1"/>
            <a:r>
              <a:rPr lang="zh-CN" altLang="en-US"/>
              <a:t>... return self.words + '!'</a:t>
            </a:r>
            <a:endParaRPr lang="zh-CN" altLang="en-US"/>
          </a:p>
          <a:p>
            <a:pPr lvl="1"/>
            <a:r>
              <a:rPr lang="zh-CN" altLang="en-US"/>
              <a:t>...</a:t>
            </a:r>
            <a:endParaRPr lang="zh-CN" altLang="en-US"/>
          </a:p>
          <a:p>
            <a:pPr lvl="1"/>
            <a:r>
              <a:rPr lang="zh-CN" altLang="en-US"/>
              <a:t>&gt;&gt;&gt;</a:t>
            </a:r>
            <a:endParaRPr lang="zh-CN" altLang="en-US"/>
          </a:p>
        </p:txBody>
      </p:sp>
      <p:sp>
        <p:nvSpPr>
          <p:cNvPr id="9" name="文本框 8"/>
          <p:cNvSpPr txBox="1"/>
          <p:nvPr/>
        </p:nvSpPr>
        <p:spPr>
          <a:xfrm>
            <a:off x="5382895" y="3461385"/>
            <a:ext cx="3665220" cy="2861310"/>
          </a:xfrm>
          <a:prstGeom prst="rect">
            <a:avLst/>
          </a:prstGeom>
          <a:noFill/>
        </p:spPr>
        <p:txBody>
          <a:bodyPr wrap="square" rtlCol="0">
            <a:spAutoFit/>
          </a:bodyPr>
          <a:p>
            <a:r>
              <a:rPr lang="en-US" altLang="zh-CN"/>
              <a:t>       </a:t>
            </a:r>
            <a:r>
              <a:rPr lang="zh-CN" altLang="en-US"/>
              <a:t>我们不需要改变 QuestionQuote 或者 ExclamationQuote 的初始化方式，因此没有覆盖它们的 __init__() 方法。</a:t>
            </a:r>
            <a:endParaRPr lang="zh-CN" altLang="en-US"/>
          </a:p>
          <a:p>
            <a:r>
              <a:rPr lang="zh-CN" altLang="en-US"/>
              <a:t>       Python 会自动调用父类 Quote 的初始化函数 __init__() 来存储实例变量 person 和 words，这就是我们可以在子类QuestionQuote 和 ExclamationQuote 的对象里访问 self.words 的原因。</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1" nodeType="clickEffect">
                                  <p:stCondLst>
                                    <p:cond delay="0"/>
                                  </p:stCondLst>
                                  <p:childTnLst>
                                    <p:set>
                                      <p:cBhvr>
                                        <p:cTn id="11" dur="1" fill="hold">
                                          <p:stCondLst>
                                            <p:cond delay="0"/>
                                          </p:stCondLst>
                                        </p:cTn>
                                        <p:tgtEl>
                                          <p:spTgt spid="6"/>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linds(horizontal)">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9" grpId="0"/>
      <p:bldP spid="9" grpId="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6.11  </a:t>
            </a:r>
            <a:r>
              <a:rPr lang="zh-CN" altLang="en-US" sz="3200" b="1">
                <a:effectLst/>
                <a:latin typeface="Times New Roman" panose="02020603050405020304" charset="0"/>
                <a:sym typeface="+mn-ea"/>
              </a:rPr>
              <a:t>鸭子类型</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6" name="文本框 5"/>
          <p:cNvSpPr txBox="1"/>
          <p:nvPr/>
        </p:nvSpPr>
        <p:spPr>
          <a:xfrm>
            <a:off x="730885" y="1198880"/>
            <a:ext cx="7905750" cy="2891790"/>
          </a:xfrm>
          <a:prstGeom prst="rect">
            <a:avLst/>
          </a:prstGeom>
          <a:noFill/>
        </p:spPr>
        <p:txBody>
          <a:bodyPr wrap="square" rtlCol="0">
            <a:spAutoFit/>
          </a:bodyPr>
          <a:p>
            <a:r>
              <a:rPr lang="zh-CN" altLang="en-US" sz="2000"/>
              <a:t>接下来创建一些对象：</a:t>
            </a:r>
            <a:endParaRPr lang="zh-CN" altLang="en-US"/>
          </a:p>
          <a:p>
            <a:pPr lvl="1"/>
            <a:r>
              <a:rPr lang="zh-CN" altLang="en-US"/>
              <a:t>&gt;&gt;&gt; hunter = Quote('Elmer Fudd', "I'm hunting wabbits")</a:t>
            </a:r>
            <a:endParaRPr lang="zh-CN" altLang="en-US"/>
          </a:p>
          <a:p>
            <a:pPr lvl="1"/>
            <a:r>
              <a:rPr lang="zh-CN" altLang="en-US"/>
              <a:t>&gt;&gt;&gt; print(hunter.who(), 'says:', hunter.says())</a:t>
            </a:r>
            <a:endParaRPr lang="zh-CN" altLang="en-US"/>
          </a:p>
          <a:p>
            <a:pPr lvl="1"/>
            <a:r>
              <a:rPr lang="zh-CN" altLang="en-US"/>
              <a:t>Elmer Fudd says: I'm hunting wabbits.</a:t>
            </a:r>
            <a:endParaRPr lang="zh-CN" altLang="en-US"/>
          </a:p>
          <a:p>
            <a:pPr lvl="1"/>
            <a:r>
              <a:rPr lang="zh-CN" altLang="en-US"/>
              <a:t>&gt;&gt;&gt; hunted1 = QuestionQuote('Bugs Bunny', "What's up, doc")</a:t>
            </a:r>
            <a:endParaRPr lang="zh-CN" altLang="en-US"/>
          </a:p>
          <a:p>
            <a:pPr lvl="1"/>
            <a:r>
              <a:rPr lang="zh-CN" altLang="en-US"/>
              <a:t>&gt;&gt;&gt; print(hunted1.who(), 'says:', hunted1.says())</a:t>
            </a:r>
            <a:endParaRPr lang="zh-CN" altLang="en-US"/>
          </a:p>
          <a:p>
            <a:pPr lvl="1"/>
            <a:r>
              <a:rPr lang="zh-CN" altLang="en-US"/>
              <a:t>Bugs Bunny says: What's up, doc?</a:t>
            </a:r>
            <a:endParaRPr lang="zh-CN" altLang="en-US"/>
          </a:p>
          <a:p>
            <a:pPr lvl="1"/>
            <a:r>
              <a:rPr lang="zh-CN" altLang="en-US"/>
              <a:t>&gt;&gt;&gt; hunted2 = ExclamationQuote('Daffy Duck', "It's rabbit season")</a:t>
            </a:r>
            <a:endParaRPr lang="zh-CN" altLang="en-US"/>
          </a:p>
          <a:p>
            <a:pPr lvl="1"/>
            <a:r>
              <a:rPr lang="zh-CN" altLang="en-US"/>
              <a:t>&gt;&gt;&gt; print(hunted2.who(), 'says:', hunted2.says())</a:t>
            </a:r>
            <a:endParaRPr lang="zh-CN" altLang="en-US"/>
          </a:p>
          <a:p>
            <a:pPr lvl="1"/>
            <a:r>
              <a:rPr lang="zh-CN" altLang="en-US"/>
              <a:t>Daffy Duck says: It's rabbit season!</a:t>
            </a:r>
            <a:endParaRPr lang="zh-CN" altLang="en-US"/>
          </a:p>
        </p:txBody>
      </p:sp>
      <p:sp>
        <p:nvSpPr>
          <p:cNvPr id="8" name="文本框 7"/>
          <p:cNvSpPr txBox="1"/>
          <p:nvPr/>
        </p:nvSpPr>
        <p:spPr>
          <a:xfrm>
            <a:off x="641350" y="4468495"/>
            <a:ext cx="7784465" cy="1014730"/>
          </a:xfrm>
          <a:prstGeom prst="rect">
            <a:avLst/>
          </a:prstGeom>
          <a:noFill/>
        </p:spPr>
        <p:txBody>
          <a:bodyPr wrap="square" rtlCol="0">
            <a:spAutoFit/>
          </a:bodyPr>
          <a:p>
            <a:r>
              <a:rPr lang="zh-CN" altLang="en-US" sz="2000"/>
              <a:t>三个不同版本的 says() 为上面三种类提供了不同的响应方式，这是面向对象的语言中多态的传统形式。 Python 在这方面走得更远一些，无论对象的种类是什么，只要包含 who() 和says()，你便可以调用它。</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xit" presetSubtype="4" fill="hold" grpId="2" nodeType="clickEffect">
                                  <p:stCondLst>
                                    <p:cond delay="0"/>
                                  </p:stCondLst>
                                  <p:childTnLst>
                                    <p:animEffect transition="out" filter="wipe(down)">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22" presetClass="exit" presetSubtype="4" fill="hold" grpId="2" nodeType="clickEffect">
                                  <p:stCondLst>
                                    <p:cond delay="0"/>
                                  </p:stCondLst>
                                  <p:childTnLst>
                                    <p:animEffect transition="out" filter="wipe(down)">
                                      <p:cBhvr>
                                        <p:cTn id="19" dur="500"/>
                                        <p:tgtEl>
                                          <p:spTgt spid="8"/>
                                        </p:tgtEl>
                                      </p:cBhvr>
                                    </p:animEffect>
                                    <p:set>
                                      <p:cBhvr>
                                        <p:cTn id="20"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p:bldP spid="6" grpId="2"/>
      <p:bldP spid="8" grpId="1"/>
      <p:bldP spid="8" grpId="2"/>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6.11  </a:t>
            </a:r>
            <a:r>
              <a:rPr lang="zh-CN" altLang="en-US" sz="3200" b="1">
                <a:effectLst/>
                <a:latin typeface="Times New Roman" panose="02020603050405020304" charset="0"/>
                <a:sym typeface="+mn-ea"/>
              </a:rPr>
              <a:t>鸭子类型</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27889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6" name="文本框 5"/>
          <p:cNvSpPr txBox="1"/>
          <p:nvPr/>
        </p:nvSpPr>
        <p:spPr>
          <a:xfrm>
            <a:off x="728345" y="1087755"/>
            <a:ext cx="8104505" cy="2584450"/>
          </a:xfrm>
          <a:prstGeom prst="rect">
            <a:avLst/>
          </a:prstGeom>
          <a:noFill/>
        </p:spPr>
        <p:txBody>
          <a:bodyPr wrap="square" rtlCol="0">
            <a:spAutoFit/>
          </a:bodyPr>
          <a:p>
            <a:r>
              <a:rPr lang="zh-CN" altLang="en-US"/>
              <a:t>我们再来定义一个 BabblingBrook 类，它与我们之前的猎人猎物（Quote 类的后代）什么的没有任何关系：</a:t>
            </a:r>
            <a:endParaRPr lang="zh-CN" altLang="en-US"/>
          </a:p>
          <a:p>
            <a:pPr lvl="1"/>
            <a:r>
              <a:rPr lang="zh-CN" altLang="en-US"/>
              <a:t>&gt;&gt;&gt; class BabblingBrook():</a:t>
            </a:r>
            <a:endParaRPr lang="zh-CN" altLang="en-US"/>
          </a:p>
          <a:p>
            <a:pPr lvl="1"/>
            <a:r>
              <a:rPr lang="zh-CN" altLang="en-US"/>
              <a:t>... def who(self):</a:t>
            </a:r>
            <a:endParaRPr lang="zh-CN" altLang="en-US"/>
          </a:p>
          <a:p>
            <a:pPr lvl="1"/>
            <a:r>
              <a:rPr lang="zh-CN" altLang="en-US"/>
              <a:t>... return 'Brook'</a:t>
            </a:r>
            <a:endParaRPr lang="zh-CN" altLang="en-US"/>
          </a:p>
          <a:p>
            <a:pPr lvl="1"/>
            <a:r>
              <a:rPr lang="zh-CN" altLang="en-US"/>
              <a:t>... def says(self):</a:t>
            </a:r>
            <a:endParaRPr lang="zh-CN" altLang="en-US"/>
          </a:p>
          <a:p>
            <a:pPr lvl="1"/>
            <a:r>
              <a:rPr lang="zh-CN" altLang="en-US"/>
              <a:t>... return 'Babble'</a:t>
            </a:r>
            <a:endParaRPr lang="zh-CN" altLang="en-US"/>
          </a:p>
          <a:p>
            <a:pPr lvl="1"/>
            <a:r>
              <a:rPr lang="zh-CN" altLang="en-US"/>
              <a:t>...</a:t>
            </a:r>
            <a:endParaRPr lang="zh-CN" altLang="en-US"/>
          </a:p>
          <a:p>
            <a:pPr lvl="1"/>
            <a:r>
              <a:rPr lang="zh-CN" altLang="en-US"/>
              <a:t>&gt;&gt;&gt; brook = BabblingBrook()</a:t>
            </a:r>
            <a:endParaRPr lang="zh-CN" altLang="en-US"/>
          </a:p>
        </p:txBody>
      </p:sp>
      <p:sp>
        <p:nvSpPr>
          <p:cNvPr id="5" name="文本框 4"/>
          <p:cNvSpPr txBox="1"/>
          <p:nvPr/>
        </p:nvSpPr>
        <p:spPr>
          <a:xfrm>
            <a:off x="211455" y="3890010"/>
            <a:ext cx="3877945" cy="922020"/>
          </a:xfrm>
          <a:prstGeom prst="rect">
            <a:avLst/>
          </a:prstGeom>
          <a:noFill/>
        </p:spPr>
        <p:txBody>
          <a:bodyPr wrap="square" rtlCol="0">
            <a:spAutoFit/>
          </a:bodyPr>
          <a:p>
            <a:pPr lvl="1"/>
            <a:r>
              <a:rPr lang="zh-CN" altLang="en-US"/>
              <a:t>现在，对不同对象执行 who() 和 says() 方法，其中有一个（brook）与其他类型的对象毫无关联：</a:t>
            </a:r>
            <a:endParaRPr lang="zh-CN" altLang="en-US"/>
          </a:p>
        </p:txBody>
      </p:sp>
      <p:sp>
        <p:nvSpPr>
          <p:cNvPr id="7" name="文本框 6"/>
          <p:cNvSpPr txBox="1"/>
          <p:nvPr/>
        </p:nvSpPr>
        <p:spPr>
          <a:xfrm>
            <a:off x="4594860" y="2503805"/>
            <a:ext cx="3107690" cy="4246245"/>
          </a:xfrm>
          <a:prstGeom prst="rect">
            <a:avLst/>
          </a:prstGeom>
          <a:noFill/>
        </p:spPr>
        <p:txBody>
          <a:bodyPr wrap="square" rtlCol="0">
            <a:spAutoFit/>
          </a:bodyPr>
          <a:p>
            <a:pPr lvl="1"/>
            <a:r>
              <a:rPr lang="zh-CN" altLang="en-US"/>
              <a:t>&gt;&gt;&gt; def who_says(obj):</a:t>
            </a:r>
            <a:endParaRPr lang="zh-CN" altLang="en-US"/>
          </a:p>
          <a:p>
            <a:pPr lvl="1"/>
            <a:r>
              <a:rPr lang="zh-CN" altLang="en-US"/>
              <a:t>... print(obj.who(), 'says', obj.says())</a:t>
            </a:r>
            <a:endParaRPr lang="zh-CN" altLang="en-US"/>
          </a:p>
          <a:p>
            <a:pPr lvl="1"/>
            <a:r>
              <a:rPr lang="zh-CN" altLang="en-US"/>
              <a:t>...</a:t>
            </a:r>
            <a:endParaRPr lang="zh-CN" altLang="en-US"/>
          </a:p>
          <a:p>
            <a:pPr lvl="1"/>
            <a:r>
              <a:rPr lang="zh-CN" altLang="en-US"/>
              <a:t>&gt;&gt;&gt; who_says(hunter)</a:t>
            </a:r>
            <a:endParaRPr lang="zh-CN" altLang="en-US"/>
          </a:p>
          <a:p>
            <a:pPr lvl="1"/>
            <a:r>
              <a:rPr lang="zh-CN" altLang="en-US"/>
              <a:t>Elmer Fudd says I'm hunting wabbits.</a:t>
            </a:r>
            <a:endParaRPr lang="zh-CN" altLang="en-US"/>
          </a:p>
          <a:p>
            <a:pPr lvl="1"/>
            <a:r>
              <a:rPr lang="zh-CN" altLang="en-US"/>
              <a:t>&gt;&gt;&gt; who_says(hunted1)</a:t>
            </a:r>
            <a:endParaRPr lang="zh-CN" altLang="en-US"/>
          </a:p>
          <a:p>
            <a:pPr lvl="1"/>
            <a:r>
              <a:rPr lang="zh-CN" altLang="en-US"/>
              <a:t>Bugs Bunny says What's up, doc?</a:t>
            </a:r>
            <a:endParaRPr lang="zh-CN" altLang="en-US"/>
          </a:p>
          <a:p>
            <a:pPr lvl="1"/>
            <a:r>
              <a:rPr lang="zh-CN" altLang="en-US"/>
              <a:t>&gt;&gt;&gt; who_says(hunted2)</a:t>
            </a:r>
            <a:endParaRPr lang="zh-CN" altLang="en-US"/>
          </a:p>
          <a:p>
            <a:pPr lvl="1"/>
            <a:r>
              <a:rPr lang="zh-CN" altLang="en-US"/>
              <a:t>Daffy Duck says It's rabbit season!</a:t>
            </a:r>
            <a:endParaRPr lang="zh-CN" altLang="en-US"/>
          </a:p>
          <a:p>
            <a:pPr lvl="1"/>
            <a:r>
              <a:rPr lang="zh-CN" altLang="en-US"/>
              <a:t>&gt;&gt;&gt; who_says(brook)</a:t>
            </a:r>
            <a:endParaRPr lang="zh-CN" altLang="en-US"/>
          </a:p>
          <a:p>
            <a:pPr lvl="1"/>
            <a:r>
              <a:rPr lang="zh-CN" altLang="en-US"/>
              <a:t>Brook says Babble</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P spid="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6.12  </a:t>
            </a:r>
            <a:r>
              <a:rPr lang="zh-CN" altLang="en-US" sz="3200" b="1">
                <a:effectLst/>
                <a:latin typeface="Times New Roman" panose="02020603050405020304" charset="0"/>
                <a:sym typeface="+mn-ea"/>
              </a:rPr>
              <a:t>特殊方法</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6" name="文本框 5"/>
          <p:cNvSpPr txBox="1"/>
          <p:nvPr/>
        </p:nvSpPr>
        <p:spPr>
          <a:xfrm>
            <a:off x="672465" y="1250315"/>
            <a:ext cx="7905750" cy="1630045"/>
          </a:xfrm>
          <a:prstGeom prst="rect">
            <a:avLst/>
          </a:prstGeom>
          <a:noFill/>
        </p:spPr>
        <p:txBody>
          <a:bodyPr wrap="square" rtlCol="0">
            <a:spAutoFit/>
          </a:bodyPr>
          <a:p>
            <a:r>
              <a:rPr lang="zh-CN" altLang="en-US" sz="2000"/>
              <a:t>到目前为止，你已经能创建并使用基本对象了。现在再往深钻研一些。</a:t>
            </a:r>
            <a:endParaRPr lang="zh-CN" altLang="en-US" sz="2000"/>
          </a:p>
          <a:p>
            <a:r>
              <a:rPr lang="zh-CN" altLang="en-US" sz="2000"/>
              <a:t>当我们输入像 a = 3 + 8 这样的式子时，整数 3 和 8 是怎么知道如何实现 + 的？同样， a又是怎么知道如何使用 = 来获取计算结果的？你可以使用 Python 的特殊方法（specialmethod），有时也被称作魔术方法（magic method），来实现这些操作符的功能。</a:t>
            </a:r>
            <a:endParaRPr lang="zh-CN" altLang="en-US" sz="2000"/>
          </a:p>
        </p:txBody>
      </p:sp>
      <p:sp>
        <p:nvSpPr>
          <p:cNvPr id="7" name="文本框 6"/>
          <p:cNvSpPr txBox="1"/>
          <p:nvPr/>
        </p:nvSpPr>
        <p:spPr>
          <a:xfrm>
            <a:off x="641985" y="3489960"/>
            <a:ext cx="7604125" cy="1322070"/>
          </a:xfrm>
          <a:prstGeom prst="rect">
            <a:avLst/>
          </a:prstGeom>
          <a:noFill/>
        </p:spPr>
        <p:txBody>
          <a:bodyPr wrap="square" rtlCol="0">
            <a:spAutoFit/>
          </a:bodyPr>
          <a:p>
            <a:r>
              <a:rPr lang="zh-CN" altLang="en-US" sz="2000"/>
              <a:t>这些特殊方法的名称以双下划线（__）开头和结束。</a:t>
            </a:r>
            <a:endParaRPr lang="zh-CN" altLang="en-US" sz="2000"/>
          </a:p>
          <a:p>
            <a:endParaRPr lang="zh-CN" altLang="en-US" sz="2000"/>
          </a:p>
          <a:p>
            <a:r>
              <a:rPr lang="zh-CN" altLang="en-US" sz="2000"/>
              <a:t>你已经见过其中一个： __init__，它根据类的定义以及传入的参数对新创建的对象进行初始化。</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6.12  </a:t>
            </a:r>
            <a:r>
              <a:rPr lang="zh-CN" altLang="en-US" sz="3200" b="1">
                <a:effectLst/>
                <a:latin typeface="Times New Roman" panose="02020603050405020304" charset="0"/>
                <a:sym typeface="+mn-ea"/>
              </a:rPr>
              <a:t>特殊方法</a:t>
            </a:r>
            <a:endParaRPr lang="en-US" altLang="zh-CN" sz="3200" b="1">
              <a:effectLst/>
              <a:latin typeface="Times New Roman" panose="02020603050405020304" charset="0"/>
              <a:sym typeface="+mn-ea"/>
            </a:endParaRPr>
          </a:p>
        </p:txBody>
      </p:sp>
      <p:sp>
        <p:nvSpPr>
          <p:cNvPr id="7" name="文本框 6"/>
          <p:cNvSpPr txBox="1"/>
          <p:nvPr/>
        </p:nvSpPr>
        <p:spPr>
          <a:xfrm>
            <a:off x="757555" y="1315720"/>
            <a:ext cx="7308215" cy="1322070"/>
          </a:xfrm>
          <a:prstGeom prst="rect">
            <a:avLst/>
          </a:prstGeom>
          <a:noFill/>
        </p:spPr>
        <p:txBody>
          <a:bodyPr wrap="square" rtlCol="0">
            <a:spAutoFit/>
          </a:bodyPr>
          <a:p>
            <a:r>
              <a:rPr lang="zh-CN" altLang="en-US" sz="2000"/>
              <a:t>假设你有一个简单的 Word 类，现在想要添加一个 equals() 方法来比较两个词是否一致。</a:t>
            </a:r>
            <a:endParaRPr lang="zh-CN" altLang="en-US" sz="2000"/>
          </a:p>
          <a:p>
            <a:r>
              <a:rPr lang="zh-CN" altLang="en-US" sz="2000"/>
              <a:t>忽略大小写，一个包含值 'ha' 的 Word 对象与包含 'HA' 的是相同的。</a:t>
            </a:r>
            <a:endParaRPr lang="zh-CN" altLang="en-US" sz="2000"/>
          </a:p>
        </p:txBody>
      </p:sp>
      <p:sp>
        <p:nvSpPr>
          <p:cNvPr id="10" name="文本框 9"/>
          <p:cNvSpPr txBox="1"/>
          <p:nvPr/>
        </p:nvSpPr>
        <p:spPr>
          <a:xfrm>
            <a:off x="757555" y="2767965"/>
            <a:ext cx="7308215" cy="1014730"/>
          </a:xfrm>
          <a:prstGeom prst="rect">
            <a:avLst/>
          </a:prstGeom>
          <a:noFill/>
        </p:spPr>
        <p:txBody>
          <a:bodyPr wrap="square" rtlCol="0">
            <a:spAutoFit/>
          </a:bodyPr>
          <a:p>
            <a:r>
              <a:rPr lang="zh-CN" altLang="en-US" sz="2000"/>
              <a:t>下面的代码是第一次尝试， 创建一个普通方法 equals()。self.text 是当前 Word 对象所包含的字符串文本， equals() 方法将该字符串与 word2（另一个 Word 对象）所包含的字符串做比较：</a:t>
            </a:r>
            <a:endParaRPr lang="zh-CN" altLang="en-US" sz="2000"/>
          </a:p>
        </p:txBody>
      </p:sp>
      <p:sp>
        <p:nvSpPr>
          <p:cNvPr id="11" name="文本框 10"/>
          <p:cNvSpPr txBox="1"/>
          <p:nvPr/>
        </p:nvSpPr>
        <p:spPr>
          <a:xfrm>
            <a:off x="1091565" y="4057015"/>
            <a:ext cx="6165215" cy="2030095"/>
          </a:xfrm>
          <a:prstGeom prst="rect">
            <a:avLst/>
          </a:prstGeom>
          <a:noFill/>
        </p:spPr>
        <p:txBody>
          <a:bodyPr wrap="square" rtlCol="0">
            <a:spAutoFit/>
          </a:bodyPr>
          <a:p>
            <a:pPr lvl="1"/>
            <a:r>
              <a:rPr lang="zh-CN" altLang="en-US"/>
              <a:t>&gt;&gt;&gt; class Word():</a:t>
            </a:r>
            <a:endParaRPr lang="zh-CN" altLang="en-US"/>
          </a:p>
          <a:p>
            <a:pPr lvl="1"/>
            <a:r>
              <a:rPr lang="zh-CN" altLang="en-US"/>
              <a:t>... def __init__(self, text):</a:t>
            </a:r>
            <a:endParaRPr lang="zh-CN" altLang="en-US"/>
          </a:p>
          <a:p>
            <a:pPr lvl="1"/>
            <a:r>
              <a:rPr lang="zh-CN" altLang="en-US"/>
              <a:t>... self.text = text</a:t>
            </a:r>
            <a:endParaRPr lang="zh-CN" altLang="en-US"/>
          </a:p>
          <a:p>
            <a:pPr lvl="1"/>
            <a:r>
              <a:rPr lang="zh-CN" altLang="en-US"/>
              <a:t>...</a:t>
            </a:r>
            <a:endParaRPr lang="zh-CN" altLang="en-US"/>
          </a:p>
          <a:p>
            <a:pPr lvl="1"/>
            <a:r>
              <a:rPr lang="zh-CN" altLang="en-US"/>
              <a:t>... def equals(self, word2):</a:t>
            </a:r>
            <a:endParaRPr lang="zh-CN" altLang="en-US"/>
          </a:p>
          <a:p>
            <a:pPr lvl="1"/>
            <a:r>
              <a:rPr lang="zh-CN" altLang="en-US"/>
              <a:t>... return self.text.lower() == word2.text.lower()</a:t>
            </a:r>
            <a:endParaRPr lang="zh-CN" altLang="en-US"/>
          </a:p>
          <a:p>
            <a:pPr lvl="1"/>
            <a:r>
              <a:rPr lang="zh-CN" altLang="en-US"/>
              <a:t>...</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6.12  </a:t>
            </a:r>
            <a:r>
              <a:rPr lang="zh-CN" altLang="en-US" sz="3200" b="1">
                <a:effectLst/>
                <a:latin typeface="Times New Roman" panose="02020603050405020304" charset="0"/>
                <a:sym typeface="+mn-ea"/>
              </a:rPr>
              <a:t>特殊方法</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7" name="文本框 6"/>
          <p:cNvSpPr txBox="1"/>
          <p:nvPr/>
        </p:nvSpPr>
        <p:spPr>
          <a:xfrm>
            <a:off x="806450" y="1319530"/>
            <a:ext cx="7308215" cy="398780"/>
          </a:xfrm>
          <a:prstGeom prst="rect">
            <a:avLst/>
          </a:prstGeom>
          <a:noFill/>
        </p:spPr>
        <p:txBody>
          <a:bodyPr wrap="square" rtlCol="0">
            <a:spAutoFit/>
          </a:bodyPr>
          <a:p>
            <a:r>
              <a:rPr lang="zh-CN" altLang="en-US" sz="2000"/>
              <a:t>接着创建三个包含不同字符串的 Word 对象：</a:t>
            </a:r>
            <a:endParaRPr lang="zh-CN" altLang="en-US" sz="2000"/>
          </a:p>
        </p:txBody>
      </p:sp>
      <p:sp>
        <p:nvSpPr>
          <p:cNvPr id="8" name="文本框 7"/>
          <p:cNvSpPr txBox="1"/>
          <p:nvPr/>
        </p:nvSpPr>
        <p:spPr>
          <a:xfrm>
            <a:off x="806450" y="1809115"/>
            <a:ext cx="6165215" cy="922020"/>
          </a:xfrm>
          <a:prstGeom prst="rect">
            <a:avLst/>
          </a:prstGeom>
          <a:noFill/>
        </p:spPr>
        <p:txBody>
          <a:bodyPr wrap="square" rtlCol="0">
            <a:spAutoFit/>
          </a:bodyPr>
          <a:p>
            <a:pPr lvl="1"/>
            <a:r>
              <a:rPr lang="zh-CN" altLang="en-US"/>
              <a:t>&gt;&gt;&gt; first = Word('ha')</a:t>
            </a:r>
            <a:endParaRPr lang="zh-CN" altLang="en-US"/>
          </a:p>
          <a:p>
            <a:pPr lvl="1"/>
            <a:r>
              <a:rPr lang="zh-CN" altLang="en-US"/>
              <a:t>&gt;&gt;&gt; second = Word('HA')</a:t>
            </a:r>
            <a:endParaRPr lang="zh-CN" altLang="en-US"/>
          </a:p>
          <a:p>
            <a:pPr lvl="1"/>
            <a:r>
              <a:rPr lang="zh-CN" altLang="en-US"/>
              <a:t>&gt;&gt;&gt; third = Word('eh')</a:t>
            </a:r>
            <a:endParaRPr lang="zh-CN" altLang="en-US"/>
          </a:p>
        </p:txBody>
      </p:sp>
      <p:sp>
        <p:nvSpPr>
          <p:cNvPr id="6" name="文本框 5"/>
          <p:cNvSpPr txBox="1"/>
          <p:nvPr/>
        </p:nvSpPr>
        <p:spPr>
          <a:xfrm>
            <a:off x="641350" y="2863215"/>
            <a:ext cx="7308215" cy="1014730"/>
          </a:xfrm>
          <a:prstGeom prst="rect">
            <a:avLst/>
          </a:prstGeom>
          <a:noFill/>
        </p:spPr>
        <p:txBody>
          <a:bodyPr wrap="square" rtlCol="0">
            <a:spAutoFit/>
          </a:bodyPr>
          <a:p>
            <a:r>
              <a:rPr lang="zh-CN" altLang="en-US" sz="2000"/>
              <a:t>当字符串 'ha' 和 'HA' 被转换为小写形式再进行比较时（我们就是这么做的），它们应该是</a:t>
            </a:r>
            <a:endParaRPr lang="zh-CN" altLang="en-US" sz="2000"/>
          </a:p>
          <a:p>
            <a:r>
              <a:rPr lang="zh-CN" altLang="en-US" sz="2000"/>
              <a:t>相等的：</a:t>
            </a:r>
            <a:endParaRPr lang="zh-CN" altLang="en-US" sz="2000"/>
          </a:p>
        </p:txBody>
      </p:sp>
      <p:sp>
        <p:nvSpPr>
          <p:cNvPr id="9" name="文本框 8"/>
          <p:cNvSpPr txBox="1"/>
          <p:nvPr/>
        </p:nvSpPr>
        <p:spPr>
          <a:xfrm>
            <a:off x="641350" y="3894455"/>
            <a:ext cx="6165215" cy="645160"/>
          </a:xfrm>
          <a:prstGeom prst="rect">
            <a:avLst/>
          </a:prstGeom>
          <a:noFill/>
        </p:spPr>
        <p:txBody>
          <a:bodyPr wrap="square" rtlCol="0">
            <a:spAutoFit/>
          </a:bodyPr>
          <a:p>
            <a:pPr lvl="1"/>
            <a:r>
              <a:rPr lang="zh-CN" altLang="en-US"/>
              <a:t>&gt;&gt;&gt; first.equals(second)</a:t>
            </a:r>
            <a:endParaRPr lang="zh-CN" altLang="en-US"/>
          </a:p>
          <a:p>
            <a:pPr lvl="1"/>
            <a:r>
              <a:rPr lang="zh-CN" altLang="en-US"/>
              <a:t>True</a:t>
            </a:r>
            <a:endParaRPr lang="zh-CN" altLang="en-US"/>
          </a:p>
        </p:txBody>
      </p:sp>
      <p:sp>
        <p:nvSpPr>
          <p:cNvPr id="10" name="文本框 9"/>
          <p:cNvSpPr txBox="1"/>
          <p:nvPr/>
        </p:nvSpPr>
        <p:spPr>
          <a:xfrm>
            <a:off x="641350" y="4694555"/>
            <a:ext cx="7308215" cy="398780"/>
          </a:xfrm>
          <a:prstGeom prst="rect">
            <a:avLst/>
          </a:prstGeom>
          <a:noFill/>
        </p:spPr>
        <p:txBody>
          <a:bodyPr wrap="square" rtlCol="0">
            <a:spAutoFit/>
          </a:bodyPr>
          <a:p>
            <a:r>
              <a:rPr lang="zh-CN" altLang="en-US" sz="2000"/>
              <a:t>但字符串 'eh' 无论如何与 'ha' 也不会相等：</a:t>
            </a:r>
            <a:endParaRPr lang="zh-CN" altLang="en-US" sz="2000"/>
          </a:p>
        </p:txBody>
      </p:sp>
      <p:sp>
        <p:nvSpPr>
          <p:cNvPr id="11" name="文本框 10"/>
          <p:cNvSpPr txBox="1"/>
          <p:nvPr/>
        </p:nvSpPr>
        <p:spPr>
          <a:xfrm>
            <a:off x="641350" y="5189855"/>
            <a:ext cx="6165215" cy="645160"/>
          </a:xfrm>
          <a:prstGeom prst="rect">
            <a:avLst/>
          </a:prstGeom>
          <a:noFill/>
        </p:spPr>
        <p:txBody>
          <a:bodyPr wrap="square" rtlCol="0">
            <a:spAutoFit/>
          </a:bodyPr>
          <a:p>
            <a:pPr lvl="1"/>
            <a:r>
              <a:rPr lang="zh-CN" altLang="en-US"/>
              <a:t>&gt;&gt;&gt; first.equals(third)</a:t>
            </a:r>
            <a:endParaRPr lang="zh-CN" altLang="en-US"/>
          </a:p>
          <a:p>
            <a:pPr lvl="1"/>
            <a:r>
              <a:rPr lang="zh-CN" altLang="en-US"/>
              <a:t>False</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blinds(horizontal)">
                                      <p:cBhvr>
                                        <p:cTn id="29" dur="5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additive="base">
                                        <p:cTn id="34" dur="500" fill="hold"/>
                                        <p:tgtEl>
                                          <p:spTgt spid="11"/>
                                        </p:tgtEl>
                                        <p:attrNameLst>
                                          <p:attrName>ppt_x</p:attrName>
                                        </p:attrNameLst>
                                      </p:cBhvr>
                                      <p:tavLst>
                                        <p:tav tm="0">
                                          <p:val>
                                            <p:strVal val="#ppt_x"/>
                                          </p:val>
                                        </p:tav>
                                        <p:tav tm="100000">
                                          <p:val>
                                            <p:strVal val="#ppt_x"/>
                                          </p:val>
                                        </p:tav>
                                      </p:tavLst>
                                    </p:anim>
                                    <p:anim calcmode="lin" valueType="num">
                                      <p:cBhvr additive="base">
                                        <p:cTn id="3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6" grpId="0"/>
      <p:bldP spid="9" grpId="0"/>
      <p:bldP spid="10" grpId="0"/>
      <p:bldP spid="11"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6.12  </a:t>
            </a:r>
            <a:r>
              <a:rPr lang="zh-CN" altLang="en-US" sz="3200" b="1">
                <a:effectLst/>
                <a:latin typeface="Times New Roman" panose="02020603050405020304" charset="0"/>
                <a:sym typeface="+mn-ea"/>
              </a:rPr>
              <a:t>特殊方法</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7" name="文本框 6"/>
          <p:cNvSpPr txBox="1"/>
          <p:nvPr/>
        </p:nvSpPr>
        <p:spPr>
          <a:xfrm>
            <a:off x="640715" y="970280"/>
            <a:ext cx="7861935" cy="1630045"/>
          </a:xfrm>
          <a:prstGeom prst="rect">
            <a:avLst/>
          </a:prstGeom>
          <a:noFill/>
        </p:spPr>
        <p:txBody>
          <a:bodyPr wrap="square" rtlCol="0">
            <a:spAutoFit/>
          </a:bodyPr>
          <a:p>
            <a:r>
              <a:rPr lang="zh-CN" altLang="en-US" sz="2000"/>
              <a:t>我们成功定义了 equals() 方法来进行小写转换并比较。但试想一下，如果能通过 if first== second 进行比较的话岂不是更好？这样类会更自然，表现得更像一个 Python 内置的类。</a:t>
            </a:r>
            <a:endParaRPr lang="zh-CN" altLang="en-US" sz="2000"/>
          </a:p>
          <a:p>
            <a:endParaRPr lang="zh-CN" altLang="en-US" sz="2000"/>
          </a:p>
          <a:p>
            <a:r>
              <a:rPr lang="zh-CN" altLang="en-US" sz="2000"/>
              <a:t>把前面例子中的 equals() 方法的名称改为 __eq__()：</a:t>
            </a:r>
            <a:endParaRPr lang="zh-CN" altLang="en-US" sz="2000"/>
          </a:p>
        </p:txBody>
      </p:sp>
      <p:sp>
        <p:nvSpPr>
          <p:cNvPr id="8" name="文本框 7"/>
          <p:cNvSpPr txBox="1"/>
          <p:nvPr/>
        </p:nvSpPr>
        <p:spPr>
          <a:xfrm>
            <a:off x="640715" y="2600325"/>
            <a:ext cx="6165215" cy="1753235"/>
          </a:xfrm>
          <a:prstGeom prst="rect">
            <a:avLst/>
          </a:prstGeom>
          <a:noFill/>
        </p:spPr>
        <p:txBody>
          <a:bodyPr wrap="square" rtlCol="0">
            <a:spAutoFit/>
          </a:bodyPr>
          <a:p>
            <a:pPr lvl="1"/>
            <a:r>
              <a:rPr lang="zh-CN" altLang="en-US"/>
              <a:t>&gt;&gt;&gt; class Word():</a:t>
            </a:r>
            <a:endParaRPr lang="zh-CN" altLang="en-US"/>
          </a:p>
          <a:p>
            <a:pPr lvl="1"/>
            <a:r>
              <a:rPr lang="zh-CN" altLang="en-US"/>
              <a:t>... def __init__(self, text):</a:t>
            </a:r>
            <a:endParaRPr lang="zh-CN" altLang="en-US"/>
          </a:p>
          <a:p>
            <a:pPr lvl="1"/>
            <a:r>
              <a:rPr lang="zh-CN" altLang="en-US"/>
              <a:t>... self.text = text</a:t>
            </a:r>
            <a:endParaRPr lang="zh-CN" altLang="en-US"/>
          </a:p>
          <a:p>
            <a:pPr lvl="1"/>
            <a:r>
              <a:rPr lang="zh-CN" altLang="en-US"/>
              <a:t>... def __eq__(self, word2):</a:t>
            </a:r>
            <a:endParaRPr lang="zh-CN" altLang="en-US"/>
          </a:p>
          <a:p>
            <a:pPr lvl="1"/>
            <a:r>
              <a:rPr lang="zh-CN" altLang="en-US"/>
              <a:t>... return self.text.lower() == word2.text.lower()</a:t>
            </a:r>
            <a:endParaRPr lang="zh-CN" altLang="en-US"/>
          </a:p>
          <a:p>
            <a:pPr lvl="1"/>
            <a:r>
              <a:rPr lang="zh-CN" altLang="en-US"/>
              <a:t>...</a:t>
            </a:r>
            <a:endParaRPr lang="zh-CN" altLang="en-US"/>
          </a:p>
        </p:txBody>
      </p:sp>
      <p:sp>
        <p:nvSpPr>
          <p:cNvPr id="6" name="文本框 5"/>
          <p:cNvSpPr txBox="1"/>
          <p:nvPr/>
        </p:nvSpPr>
        <p:spPr>
          <a:xfrm>
            <a:off x="641350" y="4353560"/>
            <a:ext cx="7861935" cy="398780"/>
          </a:xfrm>
          <a:prstGeom prst="rect">
            <a:avLst/>
          </a:prstGeom>
          <a:noFill/>
        </p:spPr>
        <p:txBody>
          <a:bodyPr wrap="square" rtlCol="0">
            <a:spAutoFit/>
          </a:bodyPr>
          <a:p>
            <a:r>
              <a:rPr lang="zh-CN" altLang="en-US" sz="2000"/>
              <a:t>修改就此结束，来看看新的版本能否正常工作：</a:t>
            </a:r>
            <a:endParaRPr lang="zh-CN" altLang="en-US" sz="2000"/>
          </a:p>
        </p:txBody>
      </p:sp>
      <p:sp>
        <p:nvSpPr>
          <p:cNvPr id="9" name="文本框 8"/>
          <p:cNvSpPr txBox="1"/>
          <p:nvPr/>
        </p:nvSpPr>
        <p:spPr>
          <a:xfrm>
            <a:off x="641350" y="4752340"/>
            <a:ext cx="6165215" cy="2030095"/>
          </a:xfrm>
          <a:prstGeom prst="rect">
            <a:avLst/>
          </a:prstGeom>
          <a:noFill/>
        </p:spPr>
        <p:txBody>
          <a:bodyPr wrap="square" rtlCol="0">
            <a:spAutoFit/>
          </a:bodyPr>
          <a:p>
            <a:pPr lvl="1"/>
            <a:r>
              <a:rPr lang="zh-CN" altLang="en-US"/>
              <a:t>&gt;&gt;&gt; first = Word('ha')</a:t>
            </a:r>
            <a:endParaRPr lang="zh-CN" altLang="en-US"/>
          </a:p>
          <a:p>
            <a:pPr lvl="1"/>
            <a:r>
              <a:rPr lang="zh-CN" altLang="en-US"/>
              <a:t>&gt;&gt;&gt; second = Word('HA')</a:t>
            </a:r>
            <a:endParaRPr lang="zh-CN" altLang="en-US"/>
          </a:p>
          <a:p>
            <a:pPr lvl="1"/>
            <a:r>
              <a:rPr lang="zh-CN" altLang="en-US"/>
              <a:t>&gt;&gt;&gt; third = Word('eh')</a:t>
            </a:r>
            <a:endParaRPr lang="zh-CN" altLang="en-US"/>
          </a:p>
          <a:p>
            <a:pPr lvl="1"/>
            <a:r>
              <a:rPr lang="zh-CN" altLang="en-US"/>
              <a:t>&gt;&gt;&gt; first == second</a:t>
            </a:r>
            <a:endParaRPr lang="zh-CN" altLang="en-US"/>
          </a:p>
          <a:p>
            <a:pPr lvl="1"/>
            <a:r>
              <a:rPr lang="zh-CN" altLang="en-US"/>
              <a:t>True</a:t>
            </a:r>
            <a:endParaRPr lang="zh-CN" altLang="en-US"/>
          </a:p>
          <a:p>
            <a:pPr lvl="1"/>
            <a:r>
              <a:rPr lang="zh-CN" altLang="en-US"/>
              <a:t>&gt;&gt;&gt; first == third</a:t>
            </a:r>
            <a:endParaRPr lang="zh-CN" altLang="en-US"/>
          </a:p>
          <a:p>
            <a:pPr lvl="1"/>
            <a:r>
              <a:rPr lang="zh-CN" altLang="en-US"/>
              <a:t>False</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ppt_x"/>
                                          </p:val>
                                        </p:tav>
                                        <p:tav tm="100000">
                                          <p:val>
                                            <p:strVal val="#ppt_x"/>
                                          </p:val>
                                        </p:tav>
                                      </p:tavLst>
                                    </p:anim>
                                    <p:anim calcmode="lin" valueType="num">
                                      <p:cBhvr additive="base">
                                        <p:cTn id="2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1"/>
      <p:bldP spid="8" grpId="0"/>
      <p:bldP spid="6" grpId="1"/>
      <p:bldP spid="9"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6.12  </a:t>
            </a:r>
            <a:r>
              <a:rPr lang="zh-CN" altLang="en-US" sz="3200" b="1">
                <a:effectLst/>
                <a:latin typeface="Times New Roman" panose="02020603050405020304" charset="0"/>
                <a:sym typeface="+mn-ea"/>
              </a:rPr>
              <a:t>特殊方法</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9" name="文本框 8"/>
          <p:cNvSpPr txBox="1"/>
          <p:nvPr/>
        </p:nvSpPr>
        <p:spPr>
          <a:xfrm>
            <a:off x="588010" y="1098550"/>
            <a:ext cx="3949065" cy="2861310"/>
          </a:xfrm>
          <a:prstGeom prst="rect">
            <a:avLst/>
          </a:prstGeom>
          <a:noFill/>
        </p:spPr>
        <p:txBody>
          <a:bodyPr wrap="square" rtlCol="0">
            <a:spAutoFit/>
          </a:bodyPr>
          <a:p>
            <a:r>
              <a:rPr lang="zh-CN" altLang="en-US" sz="2000"/>
              <a:t>表6-1：和比较相关的魔术方法</a:t>
            </a:r>
            <a:endParaRPr lang="zh-CN" altLang="en-US" sz="2000"/>
          </a:p>
          <a:p>
            <a:r>
              <a:rPr lang="zh-CN" altLang="en-US" sz="2000"/>
              <a:t>方法名 使用</a:t>
            </a:r>
            <a:endParaRPr lang="zh-CN" altLang="en-US" sz="2000"/>
          </a:p>
          <a:p>
            <a:endParaRPr lang="zh-CN" altLang="en-US" sz="2000"/>
          </a:p>
          <a:p>
            <a:r>
              <a:rPr lang="zh-CN" altLang="en-US" sz="2000"/>
              <a:t>__eq__(self, other) self == other</a:t>
            </a:r>
            <a:endParaRPr lang="zh-CN" altLang="en-US" sz="2000"/>
          </a:p>
          <a:p>
            <a:r>
              <a:rPr lang="zh-CN" altLang="en-US" sz="2000"/>
              <a:t>__ne__(self, other) self != other</a:t>
            </a:r>
            <a:endParaRPr lang="zh-CN" altLang="en-US" sz="2000"/>
          </a:p>
          <a:p>
            <a:r>
              <a:rPr lang="zh-CN" altLang="en-US" sz="2000"/>
              <a:t>__lt__(self, other) self &lt; other</a:t>
            </a:r>
            <a:endParaRPr lang="zh-CN" altLang="en-US" sz="2000"/>
          </a:p>
          <a:p>
            <a:r>
              <a:rPr lang="zh-CN" altLang="en-US" sz="2000"/>
              <a:t>__gt__(self, other) self &gt; other</a:t>
            </a:r>
            <a:endParaRPr lang="zh-CN" altLang="en-US" sz="2000"/>
          </a:p>
          <a:p>
            <a:r>
              <a:rPr lang="zh-CN" altLang="en-US" sz="2000"/>
              <a:t>__le__(self, other) self &lt;= other</a:t>
            </a:r>
            <a:endParaRPr lang="zh-CN" altLang="en-US" sz="2000"/>
          </a:p>
          <a:p>
            <a:r>
              <a:rPr lang="zh-CN" altLang="en-US" sz="2000"/>
              <a:t>__ge__(self, other) self &gt;= other</a:t>
            </a:r>
            <a:endParaRPr lang="zh-CN" altLang="en-US" sz="2000"/>
          </a:p>
        </p:txBody>
      </p:sp>
      <p:sp>
        <p:nvSpPr>
          <p:cNvPr id="16" name="文本框 15"/>
          <p:cNvSpPr txBox="1"/>
          <p:nvPr/>
        </p:nvSpPr>
        <p:spPr>
          <a:xfrm>
            <a:off x="4641215" y="5123180"/>
            <a:ext cx="3632835" cy="706755"/>
          </a:xfrm>
          <a:prstGeom prst="rect">
            <a:avLst/>
          </a:prstGeom>
          <a:noFill/>
          <a:ln w="9525">
            <a:noFill/>
          </a:ln>
        </p:spPr>
        <p:txBody>
          <a:bodyPr wrap="square">
            <a:spAutoFit/>
          </a:bodyPr>
          <a:p>
            <a:pPr indent="0"/>
            <a:r>
              <a:rPr lang="zh-CN" sz="2000" b="0">
                <a:solidFill>
                  <a:srgbClr val="000000"/>
                </a:solidFill>
                <a:ea typeface="宋体" panose="02010600030101010101" pitchFamily="2" charset="-122"/>
              </a:rPr>
              <a:t>表</a:t>
            </a:r>
            <a:r>
              <a:rPr lang="en-US" sz="2000" b="0">
                <a:solidFill>
                  <a:srgbClr val="000000"/>
                </a:solidFill>
                <a:latin typeface="宋体" panose="02010600030101010101" pitchFamily="2" charset="-122"/>
                <a:ea typeface="宋体" panose="02010600030101010101" pitchFamily="2" charset="-122"/>
              </a:rPr>
              <a:t>6-2</a:t>
            </a:r>
            <a:r>
              <a:rPr lang="zh-CN" sz="2000" b="0">
                <a:solidFill>
                  <a:srgbClr val="000000"/>
                </a:solidFill>
                <a:ea typeface="宋体" panose="02010600030101010101" pitchFamily="2" charset="-122"/>
              </a:rPr>
              <a:t>：和数学相关的魔术方法方法名</a:t>
            </a:r>
            <a:r>
              <a:rPr lang="en-US" sz="2000" b="0">
                <a:solidFill>
                  <a:srgbClr val="000000"/>
                </a:solidFill>
                <a:latin typeface="宋体" panose="02010600030101010101" pitchFamily="2" charset="-122"/>
                <a:ea typeface="宋体" panose="02010600030101010101" pitchFamily="2" charset="-122"/>
              </a:rPr>
              <a:t> </a:t>
            </a:r>
            <a:r>
              <a:rPr lang="zh-CN" sz="2000" b="0">
                <a:solidFill>
                  <a:srgbClr val="000000"/>
                </a:solidFill>
                <a:ea typeface="宋体" panose="02010600030101010101" pitchFamily="2" charset="-122"/>
              </a:rPr>
              <a:t>使用</a:t>
            </a:r>
            <a:endParaRPr lang="zh-CN" altLang="en-US" sz="2000" b="0">
              <a:solidFill>
                <a:srgbClr val="000000"/>
              </a:solidFill>
              <a:ea typeface="宋体" panose="02010600030101010101" pitchFamily="2" charset="-122"/>
            </a:endParaRPr>
          </a:p>
        </p:txBody>
      </p:sp>
      <p:graphicFrame>
        <p:nvGraphicFramePr>
          <p:cNvPr id="17" name="表格 16"/>
          <p:cNvGraphicFramePr/>
          <p:nvPr/>
        </p:nvGraphicFramePr>
        <p:xfrm>
          <a:off x="4641215" y="1586865"/>
          <a:ext cx="3632835" cy="3382645"/>
        </p:xfrm>
        <a:graphic>
          <a:graphicData uri="http://schemas.openxmlformats.org/drawingml/2006/table">
            <a:tbl>
              <a:tblPr firstRow="1" bandRow="1">
                <a:tableStyleId>{5940675A-B579-460E-94D1-54222C63F5DA}</a:tableStyleId>
              </a:tblPr>
              <a:tblGrid>
                <a:gridCol w="2291080"/>
                <a:gridCol w="1341755"/>
              </a:tblGrid>
              <a:tr h="483235">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__add__(self, other) </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self + other</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3235">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__sub__(self, other) </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self - other</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3235">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__mul__(self, other) </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self * other</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3235">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__floordiv__(self, other) </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self // other</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3235">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__truediv__(self, other) </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self / other</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3235">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__mod__(self, other) </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self % other</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3235">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__pow__(self, other) </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1400" b="0">
                          <a:solidFill>
                            <a:srgbClr val="000000"/>
                          </a:solidFill>
                          <a:latin typeface="宋体" panose="02010600030101010101" pitchFamily="2" charset="-122"/>
                          <a:ea typeface="宋体" panose="02010600030101010101" pitchFamily="2" charset="-122"/>
                          <a:cs typeface="宋体" panose="02010600030101010101" pitchFamily="2" charset="-122"/>
                        </a:rPr>
                        <a:t>self ** other</a:t>
                      </a:r>
                      <a:endParaRPr lang="en-US" altLang="en-US" sz="14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8" name="文本框 17"/>
          <p:cNvSpPr txBox="1"/>
          <p:nvPr/>
        </p:nvSpPr>
        <p:spPr>
          <a:xfrm>
            <a:off x="588010" y="4589145"/>
            <a:ext cx="3732530" cy="1938020"/>
          </a:xfrm>
          <a:prstGeom prst="rect">
            <a:avLst/>
          </a:prstGeom>
          <a:noFill/>
        </p:spPr>
        <p:txBody>
          <a:bodyPr wrap="square" rtlCol="0">
            <a:spAutoFit/>
          </a:bodyPr>
          <a:p>
            <a:r>
              <a:rPr lang="zh-CN" altLang="en-US" sz="2000"/>
              <a:t>表6-3：其他种类的魔术方法</a:t>
            </a:r>
            <a:endParaRPr lang="zh-CN" altLang="en-US" sz="2000"/>
          </a:p>
          <a:p>
            <a:r>
              <a:rPr lang="zh-CN" altLang="en-US" sz="2000"/>
              <a:t>方法名 使用</a:t>
            </a:r>
            <a:endParaRPr lang="zh-CN" altLang="en-US" sz="2000"/>
          </a:p>
          <a:p>
            <a:endParaRPr lang="zh-CN" altLang="en-US" sz="2000"/>
          </a:p>
          <a:p>
            <a:r>
              <a:rPr lang="zh-CN" altLang="en-US" sz="2000"/>
              <a:t>__str__(self) str(self)</a:t>
            </a:r>
            <a:endParaRPr lang="zh-CN" altLang="en-US" sz="2000"/>
          </a:p>
          <a:p>
            <a:r>
              <a:rPr lang="zh-CN" altLang="en-US" sz="2000"/>
              <a:t>__repr__(self) repr(self)</a:t>
            </a:r>
            <a:endParaRPr lang="zh-CN" altLang="en-US" sz="2000"/>
          </a:p>
          <a:p>
            <a:r>
              <a:rPr lang="zh-CN" altLang="en-US" sz="2000"/>
              <a:t>__len__(self) len(self)</a:t>
            </a:r>
            <a:endParaRPr lang="zh-CN" altLang="en-US" sz="200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6.12  </a:t>
            </a:r>
            <a:r>
              <a:rPr lang="zh-CN" altLang="en-US" sz="3200" b="1">
                <a:effectLst/>
                <a:latin typeface="Times New Roman" panose="02020603050405020304" charset="0"/>
                <a:sym typeface="+mn-ea"/>
              </a:rPr>
              <a:t>特殊方法</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7" name="文本框 6"/>
          <p:cNvSpPr txBox="1"/>
          <p:nvPr/>
        </p:nvSpPr>
        <p:spPr>
          <a:xfrm>
            <a:off x="640715" y="3964305"/>
            <a:ext cx="7861935" cy="1476375"/>
          </a:xfrm>
          <a:prstGeom prst="rect">
            <a:avLst/>
          </a:prstGeom>
          <a:noFill/>
        </p:spPr>
        <p:txBody>
          <a:bodyPr wrap="square" rtlCol="0">
            <a:spAutoFit/>
          </a:bodyPr>
          <a:p>
            <a:pPr lvl="1"/>
            <a:r>
              <a:rPr lang="zh-CN" altLang="en-US"/>
              <a:t>&gt;&gt;&gt; first = Word('ha')</a:t>
            </a:r>
            <a:endParaRPr lang="zh-CN" altLang="en-US"/>
          </a:p>
          <a:p>
            <a:pPr lvl="1"/>
            <a:r>
              <a:rPr lang="zh-CN" altLang="en-US"/>
              <a:t>&gt;&gt;&gt; first</a:t>
            </a:r>
            <a:endParaRPr lang="zh-CN" altLang="en-US"/>
          </a:p>
          <a:p>
            <a:pPr lvl="1"/>
            <a:r>
              <a:rPr lang="zh-CN" altLang="en-US"/>
              <a:t>&lt;__main__.Word object at 0x1006ba3d0&gt;</a:t>
            </a:r>
            <a:endParaRPr lang="zh-CN" altLang="en-US"/>
          </a:p>
          <a:p>
            <a:pPr lvl="1"/>
            <a:r>
              <a:rPr lang="zh-CN" altLang="en-US"/>
              <a:t>&gt;&gt;&gt; print(first)</a:t>
            </a:r>
            <a:endParaRPr lang="zh-CN" altLang="en-US"/>
          </a:p>
          <a:p>
            <a:pPr lvl="1"/>
            <a:r>
              <a:rPr lang="zh-CN" altLang="en-US"/>
              <a:t>&lt;__main__.Word object at 0x1006ba3d0&gt;</a:t>
            </a:r>
            <a:endParaRPr lang="zh-CN" altLang="en-US"/>
          </a:p>
        </p:txBody>
      </p:sp>
      <p:sp>
        <p:nvSpPr>
          <p:cNvPr id="8" name="文本框 7"/>
          <p:cNvSpPr txBox="1"/>
          <p:nvPr/>
        </p:nvSpPr>
        <p:spPr>
          <a:xfrm>
            <a:off x="641350" y="1398270"/>
            <a:ext cx="7602220" cy="2306955"/>
          </a:xfrm>
          <a:prstGeom prst="rect">
            <a:avLst/>
          </a:prstGeom>
          <a:noFill/>
        </p:spPr>
        <p:txBody>
          <a:bodyPr wrap="square" rtlCol="0">
            <a:spAutoFit/>
          </a:bodyPr>
          <a:p>
            <a:r>
              <a:rPr lang="en-US" altLang="zh-CN"/>
              <a:t>         </a:t>
            </a:r>
            <a:r>
              <a:rPr lang="zh-CN" altLang="en-US"/>
              <a:t>除了 __init__() 外，你会发现在编写类方法时最常用到的是 __str__()，它用于定义如何打印对象信息。 print() 方法， str() 方法以及你将在第 7 章读到的关于字符串格式化的相关方法都会用到 __str__()。交互式解释器则用 __repr__() 方法输出变量。</a:t>
            </a:r>
            <a:endParaRPr lang="zh-CN" altLang="en-US"/>
          </a:p>
          <a:p>
            <a:endParaRPr lang="zh-CN" altLang="en-US"/>
          </a:p>
          <a:p>
            <a:endParaRPr lang="zh-CN" altLang="en-US"/>
          </a:p>
          <a:p>
            <a:r>
              <a:rPr lang="zh-CN" altLang="en-US"/>
              <a:t>         如果在你的类既没有定义 __str__() 也没有定义 __repr__()， Python 会输出类似下面这样的默认字符串：</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6.12  </a:t>
            </a:r>
            <a:r>
              <a:rPr lang="zh-CN" altLang="en-US" sz="3200" b="1">
                <a:effectLst/>
                <a:latin typeface="Times New Roman" panose="02020603050405020304" charset="0"/>
                <a:sym typeface="+mn-ea"/>
              </a:rPr>
              <a:t>特殊方法</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645795" y="1200785"/>
            <a:ext cx="7602220" cy="706755"/>
          </a:xfrm>
          <a:prstGeom prst="rect">
            <a:avLst/>
          </a:prstGeom>
          <a:noFill/>
        </p:spPr>
        <p:txBody>
          <a:bodyPr wrap="square" rtlCol="0">
            <a:spAutoFit/>
          </a:bodyPr>
          <a:p>
            <a:r>
              <a:rPr lang="zh-CN" altLang="en-US" sz="2000"/>
              <a:t>我们将 __str__() 和 __repr__() 方法都添加到 Word 类里，让输出的对象信息变得更好看些：</a:t>
            </a:r>
            <a:endParaRPr lang="zh-CN" altLang="en-US" sz="2000"/>
          </a:p>
        </p:txBody>
      </p:sp>
      <p:sp>
        <p:nvSpPr>
          <p:cNvPr id="7" name="文本框 6"/>
          <p:cNvSpPr txBox="1"/>
          <p:nvPr/>
        </p:nvSpPr>
        <p:spPr>
          <a:xfrm>
            <a:off x="645795" y="1907540"/>
            <a:ext cx="7861935" cy="4246245"/>
          </a:xfrm>
          <a:prstGeom prst="rect">
            <a:avLst/>
          </a:prstGeom>
          <a:noFill/>
        </p:spPr>
        <p:txBody>
          <a:bodyPr wrap="square" rtlCol="0">
            <a:spAutoFit/>
          </a:bodyPr>
          <a:p>
            <a:pPr lvl="1"/>
            <a:r>
              <a:rPr lang="zh-CN" altLang="en-US"/>
              <a:t>&gt;&gt;&gt; class Word():</a:t>
            </a:r>
            <a:endParaRPr lang="zh-CN" altLang="en-US"/>
          </a:p>
          <a:p>
            <a:pPr lvl="1"/>
            <a:r>
              <a:rPr lang="zh-CN" altLang="en-US"/>
              <a:t>... def __init__(self, text):</a:t>
            </a:r>
            <a:endParaRPr lang="zh-CN" altLang="en-US"/>
          </a:p>
          <a:p>
            <a:pPr lvl="1"/>
            <a:r>
              <a:rPr lang="zh-CN" altLang="en-US"/>
              <a:t>... self.text = text</a:t>
            </a:r>
            <a:endParaRPr lang="zh-CN" altLang="en-US"/>
          </a:p>
          <a:p>
            <a:pPr lvl="1"/>
            <a:r>
              <a:rPr lang="zh-CN" altLang="en-US"/>
              <a:t>... def __eq__(self, word2):</a:t>
            </a:r>
            <a:endParaRPr lang="zh-CN" altLang="en-US"/>
          </a:p>
          <a:p>
            <a:pPr lvl="1"/>
            <a:r>
              <a:rPr lang="zh-CN" altLang="en-US"/>
              <a:t>... return self.text.lower() == word2.text.lower()</a:t>
            </a:r>
            <a:endParaRPr lang="zh-CN" altLang="en-US"/>
          </a:p>
          <a:p>
            <a:pPr lvl="1"/>
            <a:r>
              <a:rPr lang="zh-CN" altLang="en-US"/>
              <a:t>... def __str__(self):</a:t>
            </a:r>
            <a:endParaRPr lang="zh-CN" altLang="en-US"/>
          </a:p>
          <a:p>
            <a:pPr lvl="1"/>
            <a:r>
              <a:rPr lang="zh-CN" altLang="en-US"/>
              <a:t>... return self.text</a:t>
            </a:r>
            <a:endParaRPr lang="zh-CN" altLang="en-US"/>
          </a:p>
          <a:p>
            <a:pPr lvl="1"/>
            <a:r>
              <a:rPr lang="zh-CN" altLang="en-US"/>
              <a:t>... def __repr__(self):</a:t>
            </a:r>
            <a:endParaRPr lang="zh-CN" altLang="en-US"/>
          </a:p>
          <a:p>
            <a:pPr lvl="1"/>
            <a:r>
              <a:rPr lang="zh-CN" altLang="en-US"/>
              <a:t>... return 'Word("' self.text '")'</a:t>
            </a:r>
            <a:endParaRPr lang="zh-CN" altLang="en-US"/>
          </a:p>
          <a:p>
            <a:pPr lvl="1"/>
            <a:r>
              <a:rPr lang="zh-CN" altLang="en-US"/>
              <a:t>...</a:t>
            </a:r>
            <a:endParaRPr lang="zh-CN" altLang="en-US"/>
          </a:p>
          <a:p>
            <a:pPr lvl="1"/>
            <a:r>
              <a:rPr lang="zh-CN" altLang="en-US"/>
              <a:t>&gt;&gt;&gt; first = Word('ha')</a:t>
            </a:r>
            <a:endParaRPr lang="zh-CN" altLang="en-US"/>
          </a:p>
          <a:p>
            <a:pPr lvl="1"/>
            <a:r>
              <a:rPr lang="zh-CN" altLang="en-US"/>
              <a:t>&gt;&gt;&gt; first # uses __repr__</a:t>
            </a:r>
            <a:endParaRPr lang="zh-CN" altLang="en-US"/>
          </a:p>
          <a:p>
            <a:pPr lvl="1"/>
            <a:r>
              <a:rPr lang="zh-CN" altLang="en-US"/>
              <a:t>Word("ha")</a:t>
            </a:r>
            <a:endParaRPr lang="zh-CN" altLang="en-US"/>
          </a:p>
          <a:p>
            <a:pPr lvl="1"/>
            <a:r>
              <a:rPr lang="zh-CN" altLang="en-US"/>
              <a:t>&gt;&gt;&gt; print(first) # uses __str__</a:t>
            </a:r>
            <a:endParaRPr lang="zh-CN" altLang="en-US"/>
          </a:p>
          <a:p>
            <a:pPr lvl="1"/>
            <a:r>
              <a:rPr lang="zh-CN" altLang="en-US"/>
              <a:t>ha</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530415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6.2  </a:t>
            </a:r>
            <a:r>
              <a:rPr lang="zh-CN" altLang="en-US" sz="3200" b="1">
                <a:effectLst/>
                <a:latin typeface="Times New Roman" panose="02020603050405020304" charset="0"/>
                <a:sym typeface="+mn-ea"/>
              </a:rPr>
              <a:t>使用</a:t>
            </a:r>
            <a:r>
              <a:rPr lang="en-US" altLang="zh-CN" sz="3200" b="1">
                <a:effectLst/>
                <a:latin typeface="Times New Roman" panose="02020603050405020304" charset="0"/>
                <a:sym typeface="+mn-ea"/>
              </a:rPr>
              <a:t>class</a:t>
            </a:r>
            <a:r>
              <a:rPr lang="zh-CN" altLang="en-US" sz="3200" b="1">
                <a:effectLst/>
                <a:latin typeface="Times New Roman" panose="02020603050405020304" charset="0"/>
                <a:sym typeface="+mn-ea"/>
              </a:rPr>
              <a:t>定义类</a:t>
            </a:r>
            <a:endParaRPr lang="zh-CN" altLang="en-US" sz="3200" b="1">
              <a:effectLst/>
              <a:latin typeface="Times New Roman" panose="02020603050405020304" charset="0"/>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861695" y="1704975"/>
            <a:ext cx="7229475" cy="829945"/>
          </a:xfrm>
          <a:prstGeom prst="rect">
            <a:avLst/>
          </a:prstGeom>
          <a:noFill/>
        </p:spPr>
        <p:txBody>
          <a:bodyPr wrap="square" rtlCol="0">
            <a:spAutoFit/>
          </a:bodyPr>
          <a:p>
            <a:r>
              <a:rPr sz="2400"/>
              <a:t>首先创建的是最简单的类，即一个没有任何内容的空类</a:t>
            </a:r>
            <a:endParaRPr sz="2400"/>
          </a:p>
        </p:txBody>
      </p:sp>
      <p:sp>
        <p:nvSpPr>
          <p:cNvPr id="6" name="文本框 5"/>
          <p:cNvSpPr txBox="1"/>
          <p:nvPr/>
        </p:nvSpPr>
        <p:spPr>
          <a:xfrm>
            <a:off x="861695" y="2751455"/>
            <a:ext cx="8079105" cy="645160"/>
          </a:xfrm>
          <a:prstGeom prst="rect">
            <a:avLst/>
          </a:prstGeom>
          <a:noFill/>
        </p:spPr>
        <p:txBody>
          <a:bodyPr wrap="square" rtlCol="0">
            <a:spAutoFit/>
          </a:bodyPr>
          <a:p>
            <a:r>
              <a:rPr lang="en-US" altLang="zh-CN"/>
              <a:t>	</a:t>
            </a:r>
            <a:r>
              <a:rPr lang="zh-CN" altLang="en-US"/>
              <a:t>&gt;&gt;&gt; class Person():</a:t>
            </a:r>
            <a:endParaRPr lang="zh-CN" altLang="en-US"/>
          </a:p>
          <a:p>
            <a:r>
              <a:rPr lang="en-US" altLang="zh-CN"/>
              <a:t>	</a:t>
            </a:r>
            <a:r>
              <a:rPr lang="zh-CN" altLang="en-US"/>
              <a:t>... pass</a:t>
            </a:r>
            <a:endParaRPr lang="zh-CN" altLang="en-US"/>
          </a:p>
        </p:txBody>
      </p:sp>
      <p:sp>
        <p:nvSpPr>
          <p:cNvPr id="8" name="文本框 7"/>
          <p:cNvSpPr txBox="1"/>
          <p:nvPr/>
        </p:nvSpPr>
        <p:spPr>
          <a:xfrm>
            <a:off x="861695" y="3808095"/>
            <a:ext cx="7229475" cy="1568450"/>
          </a:xfrm>
          <a:prstGeom prst="rect">
            <a:avLst/>
          </a:prstGeom>
          <a:noFill/>
        </p:spPr>
        <p:txBody>
          <a:bodyPr wrap="square" rtlCol="0">
            <a:spAutoFit/>
          </a:bodyPr>
          <a:p>
            <a:r>
              <a:rPr lang="en-US" altLang="zh-CN" sz="2400"/>
              <a:t>同函数一样，用 pass 表示这个类是一个空类。上面这种定义类的方法已经是最简形式，无</a:t>
            </a:r>
            <a:endParaRPr lang="en-US" altLang="zh-CN" sz="2400"/>
          </a:p>
          <a:p>
            <a:r>
              <a:rPr lang="en-US" altLang="zh-CN" sz="2400"/>
              <a:t>法再省略。你可以通过类名来创建对象，同调用函数一样：</a:t>
            </a:r>
            <a:endParaRPr lang="en-US" altLang="zh-CN" sz="2400"/>
          </a:p>
        </p:txBody>
      </p:sp>
      <p:sp>
        <p:nvSpPr>
          <p:cNvPr id="9" name="文本框 8"/>
          <p:cNvSpPr txBox="1"/>
          <p:nvPr/>
        </p:nvSpPr>
        <p:spPr>
          <a:xfrm>
            <a:off x="861695" y="5628005"/>
            <a:ext cx="7082790" cy="368300"/>
          </a:xfrm>
          <a:prstGeom prst="rect">
            <a:avLst/>
          </a:prstGeom>
          <a:noFill/>
        </p:spPr>
        <p:txBody>
          <a:bodyPr wrap="square" rtlCol="0">
            <a:spAutoFit/>
          </a:bodyPr>
          <a:p>
            <a:r>
              <a:rPr lang="en-US" altLang="zh-CN"/>
              <a:t>	</a:t>
            </a:r>
            <a:r>
              <a:rPr lang="zh-CN" altLang="en-US"/>
              <a:t>&gt;&gt;&gt; someone = Person()</a:t>
            </a:r>
            <a:endParaRPr lang="zh-CN" altLang="en-US"/>
          </a:p>
        </p:txBody>
      </p:sp>
      <p:sp>
        <p:nvSpPr>
          <p:cNvPr id="11" name="椭圆形标注 10"/>
          <p:cNvSpPr/>
          <p:nvPr/>
        </p:nvSpPr>
        <p:spPr>
          <a:xfrm>
            <a:off x="5875655" y="2751455"/>
            <a:ext cx="1316355" cy="814070"/>
          </a:xfrm>
          <a:prstGeom prst="wedgeEllipseCallout">
            <a:avLst/>
          </a:prstGeom>
        </p:spPr>
        <p:style>
          <a:lnRef idx="1">
            <a:schemeClr val="accent2"/>
          </a:lnRef>
          <a:fillRef idx="3">
            <a:schemeClr val="accent2"/>
          </a:fillRef>
          <a:effectRef idx="2">
            <a:schemeClr val="accent2"/>
          </a:effectRef>
          <a:fontRef idx="minor">
            <a:schemeClr val="lt1"/>
          </a:fontRef>
        </p:style>
        <p:txBody>
          <a:bodyPr rtlCol="0" anchor="ctr"/>
          <a:p>
            <a:pPr algn="ctr"/>
            <a:endParaRPr lang="zh-CN" altLang="en-US"/>
          </a:p>
        </p:txBody>
      </p:sp>
      <p:sp>
        <p:nvSpPr>
          <p:cNvPr id="12" name="文本框 11"/>
          <p:cNvSpPr txBox="1"/>
          <p:nvPr/>
        </p:nvSpPr>
        <p:spPr>
          <a:xfrm>
            <a:off x="5945505" y="2867025"/>
            <a:ext cx="1246505" cy="583565"/>
          </a:xfrm>
          <a:prstGeom prst="rect">
            <a:avLst/>
          </a:prstGeom>
          <a:noFill/>
        </p:spPr>
        <p:txBody>
          <a:bodyPr wrap="square" rtlCol="0">
            <a:spAutoFit/>
          </a:bodyPr>
          <a:p>
            <a:r>
              <a:rPr lang="zh-CN" altLang="en-US" sz="1600"/>
              <a:t>列表中的值允许重复</a:t>
            </a:r>
            <a:endParaRPr lang="zh-CN" altLang="en-US"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blinds(horizontal)">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ppt_x"/>
                                          </p:val>
                                        </p:tav>
                                        <p:tav tm="100000">
                                          <p:val>
                                            <p:strVal val="#ppt_x"/>
                                          </p:val>
                                        </p:tav>
                                      </p:tavLst>
                                    </p:anim>
                                    <p:anim calcmode="lin" valueType="num">
                                      <p:cBhvr additive="base">
                                        <p:cTn id="26" dur="500" fill="hold"/>
                                        <p:tgtEl>
                                          <p:spTgt spid="12"/>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additive="base">
                                        <p:cTn id="29" dur="500" fill="hold"/>
                                        <p:tgtEl>
                                          <p:spTgt spid="11"/>
                                        </p:tgtEl>
                                        <p:attrNameLst>
                                          <p:attrName>ppt_x</p:attrName>
                                        </p:attrNameLst>
                                      </p:cBhvr>
                                      <p:tavLst>
                                        <p:tav tm="0">
                                          <p:val>
                                            <p:strVal val="#ppt_x"/>
                                          </p:val>
                                        </p:tav>
                                        <p:tav tm="100000">
                                          <p:val>
                                            <p:strVal val="#ppt_x"/>
                                          </p:val>
                                        </p:tav>
                                      </p:tavLst>
                                    </p:anim>
                                    <p:anim calcmode="lin" valueType="num">
                                      <p:cBhvr additive="base">
                                        <p:cTn id="30"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p:bldP spid="12" grpId="0"/>
      <p:bldP spid="11" grpId="0" bldLvl="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6.13  </a:t>
            </a:r>
            <a:r>
              <a:rPr lang="zh-CN" altLang="en-US" sz="3200" b="1">
                <a:effectLst/>
                <a:latin typeface="Times New Roman" panose="02020603050405020304" charset="0"/>
                <a:sym typeface="+mn-ea"/>
              </a:rPr>
              <a:t>组合</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746125" y="2974975"/>
            <a:ext cx="7539990" cy="907415"/>
          </a:xfrm>
        </p:spPr>
        <p:txBody>
          <a:bodyPr>
            <a:normAutofit/>
          </a:bodyPr>
          <a:lstStyle/>
          <a:p>
            <a:pPr algn="l" fontAlgn="auto">
              <a:lnSpc>
                <a:spcPct val="150000"/>
              </a:lnSpc>
              <a:spcBef>
                <a:spcPts val="0"/>
              </a:spcBef>
            </a:pPr>
            <a:r>
              <a:rPr lang="en-US" altLang="zh-CN" sz="3200">
                <a:solidFill>
                  <a:srgbClr val="FF0000"/>
                </a:solidFill>
                <a:latin typeface="Times New Roman" panose="02020603050405020304" charset="0"/>
                <a:sym typeface="+mn-ea"/>
              </a:rPr>
              <a:t>     </a:t>
            </a:r>
            <a:endParaRPr lang="en-US" altLang="zh-CN" sz="3200">
              <a:solidFill>
                <a:srgbClr val="FF0000"/>
              </a:solidFill>
              <a:latin typeface="Times New Roman" panose="02020603050405020304" charset="0"/>
              <a:sym typeface="+mn-ea"/>
            </a:endParaRPr>
          </a:p>
        </p:txBody>
      </p:sp>
      <p:sp>
        <p:nvSpPr>
          <p:cNvPr id="8" name="文本框 7"/>
          <p:cNvSpPr txBox="1"/>
          <p:nvPr/>
        </p:nvSpPr>
        <p:spPr>
          <a:xfrm>
            <a:off x="853440" y="2974975"/>
            <a:ext cx="7437120" cy="1568450"/>
          </a:xfrm>
          <a:prstGeom prst="rect">
            <a:avLst/>
          </a:prstGeom>
          <a:noFill/>
        </p:spPr>
        <p:txBody>
          <a:bodyPr wrap="square" rtlCol="0">
            <a:spAutoFit/>
          </a:bodyPr>
          <a:p>
            <a:r>
              <a:rPr lang="zh-CN" altLang="en-US" sz="2400"/>
              <a:t>如果你想要创建的子类在大多数情况下的行为都和父类相似的话，使用继承是非常不错的选择。 但有些时候使用组合（composition） 或聚合（aggregation） 更加符合现实的</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6.13  </a:t>
            </a:r>
            <a:r>
              <a:rPr lang="zh-CN" altLang="en-US" sz="3200" b="1">
                <a:effectLst/>
                <a:latin typeface="Times New Roman" panose="02020603050405020304" charset="0"/>
                <a:sym typeface="+mn-ea"/>
              </a:rPr>
              <a:t>组合</a:t>
            </a:r>
            <a:r>
              <a:rPr lang="en-US" altLang="zh-CN" sz="3200" b="1">
                <a:effectLst/>
                <a:latin typeface="Times New Roman" panose="02020603050405020304" charset="0"/>
                <a:sym typeface="+mn-ea"/>
              </a:rPr>
              <a:t>  </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641350" y="1718310"/>
            <a:ext cx="2891790" cy="1014730"/>
          </a:xfrm>
          <a:prstGeom prst="rect">
            <a:avLst/>
          </a:prstGeom>
          <a:noFill/>
        </p:spPr>
        <p:txBody>
          <a:bodyPr wrap="square" rtlCol="0">
            <a:spAutoFit/>
          </a:bodyPr>
          <a:p>
            <a:r>
              <a:rPr lang="zh-CN" altLang="en-US" sz="2000"/>
              <a:t>下个例子中，我们会建立 bill和 tail 对象，并将它们都提供给 duck 使用</a:t>
            </a:r>
            <a:endParaRPr lang="zh-CN" altLang="en-US" sz="2000"/>
          </a:p>
        </p:txBody>
      </p:sp>
      <p:sp>
        <p:nvSpPr>
          <p:cNvPr id="7" name="文本框 6"/>
          <p:cNvSpPr txBox="1"/>
          <p:nvPr/>
        </p:nvSpPr>
        <p:spPr>
          <a:xfrm>
            <a:off x="3406775" y="1023620"/>
            <a:ext cx="7861935" cy="5908040"/>
          </a:xfrm>
          <a:prstGeom prst="rect">
            <a:avLst/>
          </a:prstGeom>
          <a:noFill/>
        </p:spPr>
        <p:txBody>
          <a:bodyPr wrap="square" rtlCol="0">
            <a:spAutoFit/>
          </a:bodyPr>
          <a:p>
            <a:pPr lvl="1"/>
            <a:r>
              <a:rPr lang="zh-CN" altLang="en-US"/>
              <a:t>&gt;&gt;&gt; class Bill():</a:t>
            </a:r>
            <a:endParaRPr lang="zh-CN" altLang="en-US"/>
          </a:p>
          <a:p>
            <a:pPr lvl="1"/>
            <a:r>
              <a:rPr lang="zh-CN" altLang="en-US"/>
              <a:t>... def __init__(self, description):</a:t>
            </a:r>
            <a:endParaRPr lang="zh-CN" altLang="en-US"/>
          </a:p>
          <a:p>
            <a:pPr lvl="1"/>
            <a:r>
              <a:rPr lang="zh-CN" altLang="en-US"/>
              <a:t>... self.description = description</a:t>
            </a:r>
            <a:endParaRPr lang="zh-CN" altLang="en-US"/>
          </a:p>
          <a:p>
            <a:pPr lvl="1"/>
            <a:r>
              <a:rPr lang="zh-CN" altLang="en-US"/>
              <a:t>...</a:t>
            </a:r>
            <a:endParaRPr lang="zh-CN" altLang="en-US"/>
          </a:p>
          <a:p>
            <a:pPr lvl="1"/>
            <a:r>
              <a:rPr lang="zh-CN" altLang="en-US"/>
              <a:t>&gt;&gt;&gt; class Tail():</a:t>
            </a:r>
            <a:endParaRPr lang="zh-CN" altLang="en-US"/>
          </a:p>
          <a:p>
            <a:pPr lvl="1"/>
            <a:r>
              <a:rPr lang="zh-CN" altLang="en-US"/>
              <a:t>... def __init__(self, length):</a:t>
            </a:r>
            <a:endParaRPr lang="zh-CN" altLang="en-US"/>
          </a:p>
          <a:p>
            <a:pPr lvl="1"/>
            <a:r>
              <a:rPr lang="zh-CN" altLang="en-US"/>
              <a:t>... self.length = length</a:t>
            </a:r>
            <a:endParaRPr lang="zh-CN" altLang="en-US"/>
          </a:p>
          <a:p>
            <a:pPr lvl="1"/>
            <a:r>
              <a:rPr lang="zh-CN" altLang="en-US"/>
              <a:t>...</a:t>
            </a:r>
            <a:endParaRPr lang="zh-CN" altLang="en-US"/>
          </a:p>
          <a:p>
            <a:pPr lvl="1"/>
            <a:r>
              <a:rPr lang="zh-CN" altLang="en-US"/>
              <a:t>&gt;&gt;&gt; class Duck():</a:t>
            </a:r>
            <a:endParaRPr lang="zh-CN" altLang="en-US"/>
          </a:p>
          <a:p>
            <a:pPr lvl="1"/>
            <a:r>
              <a:rPr lang="zh-CN" altLang="en-US"/>
              <a:t>... def __init__(self, bill, tail):</a:t>
            </a:r>
            <a:endParaRPr lang="zh-CN" altLang="en-US"/>
          </a:p>
          <a:p>
            <a:pPr lvl="1"/>
            <a:r>
              <a:rPr lang="zh-CN" altLang="en-US"/>
              <a:t>... self.bill = bill</a:t>
            </a:r>
            <a:endParaRPr lang="zh-CN" altLang="en-US"/>
          </a:p>
          <a:p>
            <a:pPr lvl="1"/>
            <a:r>
              <a:rPr lang="zh-CN" altLang="en-US"/>
              <a:t>... self.tail = tail</a:t>
            </a:r>
            <a:endParaRPr lang="zh-CN" altLang="en-US"/>
          </a:p>
          <a:p>
            <a:pPr lvl="1"/>
            <a:r>
              <a:rPr lang="zh-CN" altLang="en-US"/>
              <a:t>... def about(self):</a:t>
            </a:r>
            <a:endParaRPr lang="zh-CN" altLang="en-US"/>
          </a:p>
          <a:p>
            <a:pPr lvl="1"/>
            <a:r>
              <a:rPr lang="zh-CN" altLang="en-US"/>
              <a:t>... print('This duck has a', bill.description, 'bill and a',</a:t>
            </a:r>
            <a:endParaRPr lang="zh-CN" altLang="en-US"/>
          </a:p>
          <a:p>
            <a:pPr lvl="1"/>
            <a:r>
              <a:rPr lang="zh-CN" altLang="en-US"/>
              <a:t>tail.length, 'tail')</a:t>
            </a:r>
            <a:endParaRPr lang="zh-CN" altLang="en-US"/>
          </a:p>
          <a:p>
            <a:pPr lvl="1"/>
            <a:r>
              <a:rPr lang="zh-CN" altLang="en-US"/>
              <a:t>...</a:t>
            </a:r>
            <a:endParaRPr lang="zh-CN" altLang="en-US"/>
          </a:p>
          <a:p>
            <a:pPr lvl="1"/>
            <a:r>
              <a:rPr lang="zh-CN" altLang="en-US"/>
              <a:t>&gt;&gt;&gt; tail = Tail('long')</a:t>
            </a:r>
            <a:endParaRPr lang="zh-CN" altLang="en-US"/>
          </a:p>
          <a:p>
            <a:pPr lvl="1"/>
            <a:r>
              <a:rPr lang="zh-CN" altLang="en-US"/>
              <a:t>&gt;&gt;&gt; bill = Bill('wide orange')</a:t>
            </a:r>
            <a:endParaRPr lang="zh-CN" altLang="en-US"/>
          </a:p>
          <a:p>
            <a:pPr lvl="1"/>
            <a:r>
              <a:rPr lang="zh-CN" altLang="en-US"/>
              <a:t>&gt;&gt;&gt; duck = Duck(bill, tail)</a:t>
            </a:r>
            <a:endParaRPr lang="zh-CN" altLang="en-US"/>
          </a:p>
          <a:p>
            <a:pPr lvl="1"/>
            <a:r>
              <a:rPr lang="zh-CN" altLang="en-US"/>
              <a:t>&gt;&gt;&gt; duck.about()</a:t>
            </a:r>
            <a:endParaRPr lang="zh-CN" altLang="en-US"/>
          </a:p>
          <a:p>
            <a:pPr lvl="1"/>
            <a:r>
              <a:rPr lang="zh-CN" altLang="en-US"/>
              <a:t>This duck has a wide orange bill and a long tail</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539115"/>
            <a:ext cx="5598795" cy="601980"/>
          </a:xfrm>
        </p:spPr>
        <p:txBody>
          <a:bodyPr anchor="t" anchorCtr="0">
            <a:noAutofit/>
          </a:bodyPr>
          <a:lstStyle/>
          <a:p>
            <a:pPr algn="l"/>
            <a:r>
              <a:rPr lang="zh-CN" altLang="en-US" sz="2400" b="1">
                <a:effectLst/>
                <a:latin typeface="Times New Roman" panose="02020603050405020304" charset="0"/>
                <a:sym typeface="+mn-ea"/>
              </a:rPr>
              <a:t>§</a:t>
            </a:r>
            <a:r>
              <a:rPr lang="en-US" altLang="zh-CN" sz="2400" b="1">
                <a:effectLst/>
                <a:latin typeface="Times New Roman" panose="02020603050405020304" charset="0"/>
                <a:sym typeface="+mn-ea"/>
              </a:rPr>
              <a:t>6</a:t>
            </a:r>
            <a:r>
              <a:rPr sz="2400" b="1">
                <a:effectLst/>
                <a:latin typeface="Times New Roman" panose="02020603050405020304" charset="0"/>
                <a:sym typeface="+mn-ea"/>
              </a:rPr>
              <a:t>.</a:t>
            </a:r>
            <a:r>
              <a:rPr lang="en-US" sz="2400" b="1">
                <a:effectLst/>
                <a:latin typeface="Times New Roman" panose="02020603050405020304" charset="0"/>
                <a:sym typeface="+mn-ea"/>
              </a:rPr>
              <a:t>14</a:t>
            </a:r>
            <a:r>
              <a:rPr sz="2400" b="1">
                <a:effectLst/>
                <a:latin typeface="Times New Roman" panose="02020603050405020304" charset="0"/>
                <a:sym typeface="+mn-ea"/>
              </a:rPr>
              <a:t>　</a:t>
            </a:r>
            <a:r>
              <a:rPr lang="zh-CN" sz="2400" b="1">
                <a:effectLst/>
                <a:latin typeface="Times New Roman" panose="02020603050405020304" charset="0"/>
                <a:sym typeface="+mn-ea"/>
              </a:rPr>
              <a:t>何时使用类和对象而不是模块</a:t>
            </a:r>
            <a:r>
              <a:rPr lang="en-US" altLang="zh-CN" sz="2400" b="1">
                <a:effectLst/>
                <a:latin typeface="Times New Roman" panose="02020603050405020304" charset="0"/>
                <a:sym typeface="+mn-ea"/>
              </a:rPr>
              <a:t>  </a:t>
            </a:r>
            <a:endParaRPr lang="en-US" altLang="zh-CN" sz="24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713740" y="1141095"/>
            <a:ext cx="7472680" cy="5015865"/>
          </a:xfrm>
          <a:prstGeom prst="rect">
            <a:avLst/>
          </a:prstGeom>
          <a:noFill/>
        </p:spPr>
        <p:txBody>
          <a:bodyPr wrap="square" rtlCol="0">
            <a:spAutoFit/>
          </a:bodyPr>
          <a:p>
            <a:r>
              <a:rPr lang="zh-CN" altLang="en-US" sz="1600"/>
              <a:t>• 当你需要许多具有相似行为（方法）但不同状态（特性）的实例时，使用对象是最好的选择。</a:t>
            </a:r>
            <a:endParaRPr lang="zh-CN" altLang="en-US" sz="1600"/>
          </a:p>
          <a:p>
            <a:endParaRPr lang="zh-CN" altLang="en-US" sz="1600"/>
          </a:p>
          <a:p>
            <a:r>
              <a:rPr lang="zh-CN" altLang="en-US" sz="1600"/>
              <a:t>• 类支持继承，但模块不支持。</a:t>
            </a:r>
            <a:endParaRPr lang="zh-CN" altLang="en-US" sz="1600"/>
          </a:p>
          <a:p>
            <a:endParaRPr lang="zh-CN" altLang="en-US" sz="1600"/>
          </a:p>
          <a:p>
            <a:r>
              <a:rPr lang="zh-CN" altLang="en-US" sz="1600"/>
              <a:t>• 如果你想要保证实例的唯一性， 使用模块是最好的选择。不管模块在程序中被引用多少次，始终只有一个实例被加载。（对 Java 和 C++ 程序员来说，如果读过 Erich Gamma 的《设计模式：可复用面向对象软件的基础》，可以把 Python 模块理解为单例。）</a:t>
            </a:r>
            <a:endParaRPr lang="zh-CN" altLang="en-US" sz="1600"/>
          </a:p>
          <a:p>
            <a:endParaRPr lang="zh-CN" altLang="en-US" sz="1600"/>
          </a:p>
          <a:p>
            <a:r>
              <a:rPr lang="zh-CN" altLang="en-US" sz="1600"/>
              <a:t>• 如果你有一系列包含多个值的变量， 并且它们能作为参数传入不同的函数，那么最好将它们封装到类里面。 举个例子，你可能会使用以 size 和 color 为键的字典代表一张彩色图片。你可以在程序中为每张图片创建不同的字典，并把它们作为参数传递给像scale() 或者 transform() 之类的函数。但这么做的话，一旦你想要添加其他的键或者函数会变得非常麻烦。 为了保证统一性，应该定义一个 Image 类，把 size 和 color 作为特性，把 scale() 和 transform() 定义为方法。这么一来，关于一张图片的所有数据和可执行的操作都存储在了统一的位置。</a:t>
            </a:r>
            <a:endParaRPr lang="zh-CN" altLang="en-US" sz="1600"/>
          </a:p>
          <a:p>
            <a:endParaRPr lang="zh-CN" altLang="en-US" sz="1600"/>
          </a:p>
          <a:p>
            <a:r>
              <a:rPr lang="zh-CN" altLang="en-US" sz="1600"/>
              <a:t>• 用最简单的方式解决问题。 使用字典、列表和元组往往要比使用模块更加简单、简洁且快速。而使用类则更为复杂。</a:t>
            </a:r>
            <a:endParaRPr lang="zh-CN" altLang="en-US"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58495" y="525780"/>
            <a:ext cx="5624830" cy="601980"/>
          </a:xfrm>
        </p:spPr>
        <p:txBody>
          <a:bodyPr anchor="t" anchorCtr="0">
            <a:noAutofit/>
          </a:bodyPr>
          <a:lstStyle/>
          <a:p>
            <a:pPr algn="l"/>
            <a:r>
              <a:rPr lang="zh-CN" altLang="en-US" sz="2400" b="1">
                <a:effectLst/>
                <a:latin typeface="Times New Roman" panose="02020603050405020304" charset="0"/>
                <a:sym typeface="+mn-ea"/>
              </a:rPr>
              <a:t>§</a:t>
            </a:r>
            <a:r>
              <a:rPr lang="en-US" altLang="zh-CN" sz="2400" b="1">
                <a:effectLst/>
                <a:latin typeface="Times New Roman" panose="02020603050405020304" charset="0"/>
                <a:sym typeface="+mn-ea"/>
              </a:rPr>
              <a:t>6</a:t>
            </a:r>
            <a:r>
              <a:rPr sz="2400" b="1">
                <a:effectLst/>
                <a:latin typeface="Times New Roman" panose="02020603050405020304" charset="0"/>
                <a:sym typeface="+mn-ea"/>
              </a:rPr>
              <a:t>.</a:t>
            </a:r>
            <a:r>
              <a:rPr lang="en-US" sz="2400" b="1">
                <a:effectLst/>
                <a:latin typeface="Times New Roman" panose="02020603050405020304" charset="0"/>
                <a:sym typeface="+mn-ea"/>
              </a:rPr>
              <a:t>14</a:t>
            </a:r>
            <a:r>
              <a:rPr sz="2400" b="1">
                <a:effectLst/>
                <a:latin typeface="Times New Roman" panose="02020603050405020304" charset="0"/>
                <a:sym typeface="+mn-ea"/>
              </a:rPr>
              <a:t>　</a:t>
            </a:r>
            <a:r>
              <a:rPr lang="zh-CN" sz="2400" b="1">
                <a:effectLst/>
                <a:latin typeface="Times New Roman" panose="02020603050405020304" charset="0"/>
                <a:sym typeface="+mn-ea"/>
              </a:rPr>
              <a:t>何时使用类和对象而不是模板</a:t>
            </a:r>
            <a:r>
              <a:rPr lang="en-US" altLang="zh-CN" sz="2400" b="1">
                <a:effectLst/>
                <a:latin typeface="Times New Roman" panose="02020603050405020304" charset="0"/>
                <a:sym typeface="+mn-ea"/>
              </a:rPr>
              <a:t>  </a:t>
            </a:r>
            <a:endParaRPr lang="en-US" altLang="zh-CN" sz="24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895350" y="2162810"/>
            <a:ext cx="7325360" cy="2553335"/>
          </a:xfrm>
          <a:prstGeom prst="rect">
            <a:avLst/>
          </a:prstGeom>
          <a:noFill/>
        </p:spPr>
        <p:txBody>
          <a:bodyPr wrap="square" rtlCol="0">
            <a:spAutoFit/>
          </a:bodyPr>
          <a:p>
            <a:r>
              <a:rPr lang="en-US" altLang="zh-CN" sz="2000"/>
              <a:t>         </a:t>
            </a:r>
            <a:r>
              <a:rPr lang="zh-CN" altLang="en-US" sz="2000"/>
              <a:t>不要过度构建数据结构。 尽量使用元组（以及命名元组）而不是对象。尽量使用简单的属性域而不是 getter/setter 函数……内置数据类型是你最好的朋友。尽可能多地使用数字、 字符串、元组、列表、集合以及字典。多看看容器库提供的类型，尤其是双端队列。</a:t>
            </a:r>
            <a:endParaRPr lang="zh-CN" altLang="en-US" sz="2000"/>
          </a:p>
          <a:p>
            <a:endParaRPr lang="zh-CN" altLang="en-US" sz="2000"/>
          </a:p>
          <a:p>
            <a:endParaRPr lang="zh-CN" altLang="en-US" sz="2000"/>
          </a:p>
          <a:p>
            <a:endParaRPr lang="zh-CN" altLang="en-US" sz="2000"/>
          </a:p>
        </p:txBody>
      </p:sp>
      <p:sp>
        <p:nvSpPr>
          <p:cNvPr id="8" name="文本框 7"/>
          <p:cNvSpPr txBox="1"/>
          <p:nvPr/>
        </p:nvSpPr>
        <p:spPr>
          <a:xfrm>
            <a:off x="6000750" y="4537710"/>
            <a:ext cx="2614930" cy="368300"/>
          </a:xfrm>
          <a:prstGeom prst="rect">
            <a:avLst/>
          </a:prstGeom>
          <a:noFill/>
        </p:spPr>
        <p:txBody>
          <a:bodyPr wrap="square" rtlCol="0">
            <a:spAutoFit/>
          </a:bodyPr>
          <a:p>
            <a:r>
              <a:rPr lang="zh-CN" altLang="en-US"/>
              <a:t>—— Guido van Rossum</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custDataLst>
              <p:tags r:id="rId1"/>
            </p:custDataLst>
          </p:nvPr>
        </p:nvSpPr>
        <p:spPr>
          <a:xfrm>
            <a:off x="790400" y="846667"/>
            <a:ext cx="558800" cy="4876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75000" lnSpcReduction="20000"/>
          </a:bodyPr>
          <a:lstStyle/>
          <a:p>
            <a:pPr algn="ctr"/>
            <a:endParaRPr lang="zh-CN" altLang="en-US" sz="3600" dirty="0"/>
          </a:p>
        </p:txBody>
      </p:sp>
      <p:grpSp>
        <p:nvGrpSpPr>
          <p:cNvPr id="11" name="组合 10"/>
          <p:cNvGrpSpPr/>
          <p:nvPr>
            <p:custDataLst>
              <p:tags r:id="rId2"/>
            </p:custDataLst>
          </p:nvPr>
        </p:nvGrpSpPr>
        <p:grpSpPr>
          <a:xfrm>
            <a:off x="3097680" y="2821652"/>
            <a:ext cx="4778698" cy="1213887"/>
            <a:chOff x="4128347" y="2082560"/>
            <a:chExt cx="5218853" cy="1325695"/>
          </a:xfrm>
        </p:grpSpPr>
        <p:sp>
          <p:nvSpPr>
            <p:cNvPr id="12" name="任意多边形 11"/>
            <p:cNvSpPr/>
            <p:nvPr>
              <p:custDataLst>
                <p:tags r:id="rId3"/>
              </p:custDataLst>
            </p:nvPr>
          </p:nvSpPr>
          <p:spPr>
            <a:xfrm>
              <a:off x="4128347" y="2082560"/>
              <a:ext cx="596053" cy="1325695"/>
            </a:xfrm>
            <a:custGeom>
              <a:avLst/>
              <a:gdLst>
                <a:gd name="connsiteX0" fmla="*/ 1 w 905965"/>
                <a:gd name="connsiteY0" fmla="*/ 0 h 2014978"/>
                <a:gd name="connsiteX1" fmla="*/ 45720 w 905965"/>
                <a:gd name="connsiteY1" fmla="*/ 26396 h 2014978"/>
                <a:gd name="connsiteX2" fmla="*/ 45720 w 905965"/>
                <a:gd name="connsiteY2" fmla="*/ 26428 h 2014978"/>
                <a:gd name="connsiteX3" fmla="*/ 905939 w 905965"/>
                <a:gd name="connsiteY3" fmla="*/ 523075 h 2014978"/>
                <a:gd name="connsiteX4" fmla="*/ 860324 w 905965"/>
                <a:gd name="connsiteY4" fmla="*/ 549532 h 2014978"/>
                <a:gd name="connsiteX5" fmla="*/ 45720 w 905965"/>
                <a:gd name="connsiteY5" fmla="*/ 79220 h 2014978"/>
                <a:gd name="connsiteX6" fmla="*/ 45720 w 905965"/>
                <a:gd name="connsiteY6" fmla="*/ 1936806 h 2014978"/>
                <a:gd name="connsiteX7" fmla="*/ 861228 w 905965"/>
                <a:gd name="connsiteY7" fmla="*/ 1465972 h 2014978"/>
                <a:gd name="connsiteX8" fmla="*/ 905965 w 905965"/>
                <a:gd name="connsiteY8" fmla="*/ 1491920 h 2014978"/>
                <a:gd name="connsiteX9" fmla="*/ 1 w 905965"/>
                <a:gd name="connsiteY9" fmla="*/ 2014978 h 2014978"/>
                <a:gd name="connsiteX10" fmla="*/ 1 w 905965"/>
                <a:gd name="connsiteY10" fmla="*/ 1963204 h 2014978"/>
                <a:gd name="connsiteX11" fmla="*/ 0 w 905965"/>
                <a:gd name="connsiteY11" fmla="*/ 1963203 h 2014978"/>
                <a:gd name="connsiteX12" fmla="*/ 1 w 905965"/>
                <a:gd name="connsiteY12" fmla="*/ 1963202 h 2014978"/>
                <a:gd name="connsiteX13" fmla="*/ 1 w 905965"/>
                <a:gd name="connsiteY13" fmla="*/ 52824 h 201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05965" h="2014978">
                  <a:moveTo>
                    <a:pt x="1" y="0"/>
                  </a:moveTo>
                  <a:lnTo>
                    <a:pt x="45720" y="26396"/>
                  </a:lnTo>
                  <a:lnTo>
                    <a:pt x="45720" y="26428"/>
                  </a:lnTo>
                  <a:lnTo>
                    <a:pt x="905939" y="523075"/>
                  </a:lnTo>
                  <a:lnTo>
                    <a:pt x="860324" y="549532"/>
                  </a:lnTo>
                  <a:lnTo>
                    <a:pt x="45720" y="79220"/>
                  </a:lnTo>
                  <a:lnTo>
                    <a:pt x="45720" y="1936806"/>
                  </a:lnTo>
                  <a:lnTo>
                    <a:pt x="861228" y="1465972"/>
                  </a:lnTo>
                  <a:lnTo>
                    <a:pt x="905965" y="1491920"/>
                  </a:lnTo>
                  <a:lnTo>
                    <a:pt x="1" y="2014978"/>
                  </a:lnTo>
                  <a:lnTo>
                    <a:pt x="1" y="1963204"/>
                  </a:lnTo>
                  <a:lnTo>
                    <a:pt x="0" y="1963203"/>
                  </a:lnTo>
                  <a:lnTo>
                    <a:pt x="1" y="1963202"/>
                  </a:lnTo>
                  <a:lnTo>
                    <a:pt x="1" y="5282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a:endParaRPr lang="zh-CN" altLang="en-US" b="1" dirty="0">
                <a:solidFill>
                  <a:schemeClr val="tx1"/>
                </a:solidFill>
              </a:endParaRPr>
            </a:p>
          </p:txBody>
        </p:sp>
        <p:sp>
          <p:nvSpPr>
            <p:cNvPr id="13" name="文本框 12"/>
            <p:cNvSpPr txBox="1"/>
            <p:nvPr>
              <p:custDataLst>
                <p:tags r:id="rId4"/>
              </p:custDataLst>
            </p:nvPr>
          </p:nvSpPr>
          <p:spPr>
            <a:xfrm>
              <a:off x="4267200" y="2438400"/>
              <a:ext cx="5080000" cy="614014"/>
            </a:xfrm>
            <a:prstGeom prst="rect">
              <a:avLst/>
            </a:prstGeom>
            <a:noFill/>
          </p:spPr>
          <p:txBody>
            <a:bodyPr wrap="square" rtlCol="0" anchor="ctr">
              <a:noAutofit/>
            </a:bodyPr>
            <a:lstStyle/>
            <a:p>
              <a:r>
                <a:rPr lang="en-US" altLang="zh-CN" sz="3600" dirty="0"/>
                <a:t>  </a:t>
              </a:r>
              <a:r>
                <a:rPr lang="zh-CN" altLang="en-US" sz="3600" dirty="0"/>
                <a:t>感谢大家</a:t>
              </a:r>
              <a:endParaRPr lang="zh-CN" altLang="en-US" sz="3600" dirty="0"/>
            </a:p>
          </p:txBody>
        </p:sp>
      </p:grpSp>
    </p:spTree>
    <p:custDataLst>
      <p:tags r:id="rId5"/>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6.2  </a:t>
            </a:r>
            <a:r>
              <a:rPr lang="zh-CN" altLang="en-US" sz="3200" b="1">
                <a:effectLst/>
                <a:latin typeface="Times New Roman" panose="02020603050405020304" charset="0"/>
                <a:sym typeface="+mn-ea"/>
              </a:rPr>
              <a:t>使用</a:t>
            </a:r>
            <a:r>
              <a:rPr lang="en-US" altLang="zh-CN" sz="3200" b="1">
                <a:effectLst/>
                <a:latin typeface="Times New Roman" panose="02020603050405020304" charset="0"/>
                <a:sym typeface="+mn-ea"/>
              </a:rPr>
              <a:t>class</a:t>
            </a:r>
            <a:r>
              <a:rPr lang="zh-CN" altLang="en-US" sz="3200" b="1">
                <a:effectLst/>
                <a:latin typeface="Times New Roman" panose="02020603050405020304" charset="0"/>
                <a:sym typeface="+mn-ea"/>
              </a:rPr>
              <a:t>定义类</a:t>
            </a:r>
            <a:endParaRPr lang="zh-CN" altLang="en-US" sz="3200" b="1">
              <a:effectLst/>
              <a:latin typeface="Times New Roman" panose="02020603050405020304" charset="0"/>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5" name="文本框 4"/>
          <p:cNvSpPr txBox="1"/>
          <p:nvPr/>
        </p:nvSpPr>
        <p:spPr>
          <a:xfrm>
            <a:off x="739775" y="1377950"/>
            <a:ext cx="7229475" cy="1014730"/>
          </a:xfrm>
          <a:prstGeom prst="rect">
            <a:avLst/>
          </a:prstGeom>
          <a:noFill/>
        </p:spPr>
        <p:txBody>
          <a:bodyPr wrap="square" rtlCol="0">
            <a:spAutoFit/>
          </a:bodyPr>
          <a:p>
            <a:r>
              <a:rPr sz="2000">
                <a:latin typeface="+mn-ea"/>
                <a:cs typeface="+mn-ea"/>
              </a:rPr>
              <a:t>我们来试着重新定义一下 Person 类。这一次，将 Python 中特殊的对象初始化方法 __</a:t>
            </a:r>
            <a:endParaRPr sz="2000">
              <a:latin typeface="+mn-ea"/>
              <a:cs typeface="+mn-ea"/>
            </a:endParaRPr>
          </a:p>
          <a:p>
            <a:r>
              <a:rPr sz="2000">
                <a:latin typeface="+mn-ea"/>
                <a:cs typeface="+mn-ea"/>
              </a:rPr>
              <a:t>init__ 放入其中：</a:t>
            </a:r>
            <a:endParaRPr sz="2000">
              <a:latin typeface="+mn-ea"/>
              <a:cs typeface="+mn-ea"/>
            </a:endParaRPr>
          </a:p>
        </p:txBody>
      </p:sp>
      <p:sp>
        <p:nvSpPr>
          <p:cNvPr id="6" name="文本框 5"/>
          <p:cNvSpPr txBox="1"/>
          <p:nvPr/>
        </p:nvSpPr>
        <p:spPr>
          <a:xfrm>
            <a:off x="2107565" y="2606675"/>
            <a:ext cx="6711315" cy="922020"/>
          </a:xfrm>
          <a:prstGeom prst="rect">
            <a:avLst/>
          </a:prstGeom>
          <a:noFill/>
        </p:spPr>
        <p:txBody>
          <a:bodyPr wrap="square" rtlCol="0">
            <a:spAutoFit/>
          </a:bodyPr>
          <a:p>
            <a:r>
              <a:rPr lang="zh-CN" altLang="en-US"/>
              <a:t>&gt;&gt;&gt; class Person():</a:t>
            </a:r>
            <a:endParaRPr lang="zh-CN" altLang="en-US"/>
          </a:p>
          <a:p>
            <a:r>
              <a:rPr lang="zh-CN" altLang="en-US"/>
              <a:t>... def __init__(self):</a:t>
            </a:r>
            <a:endParaRPr lang="zh-CN" altLang="en-US"/>
          </a:p>
          <a:p>
            <a:r>
              <a:rPr lang="zh-CN" altLang="en-US"/>
              <a:t>... pass</a:t>
            </a:r>
            <a:endParaRPr lang="zh-CN" altLang="en-US"/>
          </a:p>
        </p:txBody>
      </p:sp>
      <p:sp>
        <p:nvSpPr>
          <p:cNvPr id="9" name="文本框 8"/>
          <p:cNvSpPr txBox="1"/>
          <p:nvPr/>
        </p:nvSpPr>
        <p:spPr>
          <a:xfrm>
            <a:off x="739775" y="3644265"/>
            <a:ext cx="7082790" cy="1938020"/>
          </a:xfrm>
          <a:prstGeom prst="rect">
            <a:avLst/>
          </a:prstGeom>
          <a:noFill/>
        </p:spPr>
        <p:txBody>
          <a:bodyPr wrap="square" rtlCol="0">
            <a:spAutoFit/>
          </a:bodyPr>
          <a:p>
            <a:r>
              <a:rPr lang="zh-CN" altLang="en-US" sz="2000">
                <a:sym typeface="+mn-ea"/>
              </a:rPr>
              <a:t>__</a:t>
            </a:r>
            <a:r>
              <a:rPr lang="zh-CN" altLang="en-US" sz="2000"/>
              <a:t>init__() 是 Python 中一个特殊的函数名，用于根据类的定义创建实例对象。 self 参数指向了这个正在被创建的对象本身。</a:t>
            </a:r>
            <a:endParaRPr lang="zh-CN" altLang="en-US" sz="2000"/>
          </a:p>
          <a:p>
            <a:endParaRPr lang="zh-CN" altLang="en-US" sz="2000"/>
          </a:p>
          <a:p>
            <a:r>
              <a:rPr lang="zh-CN" altLang="en-US" sz="2000"/>
              <a:t>当你在类声明里定义 </a:t>
            </a:r>
            <a:r>
              <a:rPr lang="en-US" altLang="zh-CN" sz="2000"/>
              <a:t>__</a:t>
            </a:r>
            <a:r>
              <a:rPr lang="zh-CN" altLang="en-US" sz="2000"/>
              <a:t>init</a:t>
            </a:r>
            <a:r>
              <a:rPr lang="en-US" altLang="zh-CN" sz="2000">
                <a:sym typeface="+mn-ea"/>
              </a:rPr>
              <a:t>__</a:t>
            </a:r>
            <a:r>
              <a:rPr lang="zh-CN" altLang="en-US" sz="2000"/>
              <a:t>() 方法时，第一个参数必须为 self。尽管 self 并不是一个Python 保留字， 但它很常用。没有人（包括你自己）在阅读你的代码时需要猜测使用 self的意图。</a:t>
            </a:r>
            <a:endParaRPr lang="zh-CN" altLang="en-US" sz="2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linds(horizontal)">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linds(horizontal)">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6.2  </a:t>
            </a:r>
            <a:r>
              <a:rPr lang="zh-CN" altLang="en-US" sz="3200" b="1">
                <a:effectLst/>
                <a:latin typeface="Times New Roman" panose="02020603050405020304" charset="0"/>
                <a:sym typeface="+mn-ea"/>
              </a:rPr>
              <a:t>使用</a:t>
            </a:r>
            <a:r>
              <a:rPr lang="en-US" altLang="zh-CN" sz="3200" b="1">
                <a:effectLst/>
                <a:latin typeface="Times New Roman" panose="02020603050405020304" charset="0"/>
                <a:sym typeface="+mn-ea"/>
              </a:rPr>
              <a:t>class</a:t>
            </a:r>
            <a:r>
              <a:rPr lang="zh-CN" altLang="en-US" sz="3200" b="1">
                <a:effectLst/>
                <a:latin typeface="Times New Roman" panose="02020603050405020304" charset="0"/>
                <a:sym typeface="+mn-ea"/>
              </a:rPr>
              <a:t>定义类</a:t>
            </a:r>
            <a:endParaRPr lang="zh-CN" altLang="en-US" sz="3200" b="1">
              <a:effectLst/>
              <a:latin typeface="Times New Roman" panose="02020603050405020304" charset="0"/>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6" name="文本框 5"/>
          <p:cNvSpPr txBox="1"/>
          <p:nvPr/>
        </p:nvSpPr>
        <p:spPr>
          <a:xfrm>
            <a:off x="739775" y="2572385"/>
            <a:ext cx="8079105" cy="2030095"/>
          </a:xfrm>
          <a:prstGeom prst="rect">
            <a:avLst/>
          </a:prstGeom>
          <a:noFill/>
        </p:spPr>
        <p:txBody>
          <a:bodyPr wrap="square" rtlCol="0">
            <a:spAutoFit/>
          </a:bodyPr>
          <a:p>
            <a:r>
              <a:rPr lang="zh-CN" altLang="en-US"/>
              <a:t>在初始化方法中添加 name 参数：</a:t>
            </a:r>
            <a:endParaRPr lang="zh-CN" altLang="en-US"/>
          </a:p>
          <a:p>
            <a:endParaRPr lang="zh-CN" altLang="en-US"/>
          </a:p>
          <a:p>
            <a:r>
              <a:rPr lang="zh-CN" altLang="en-US"/>
              <a:t>                           </a:t>
            </a:r>
            <a:r>
              <a:rPr lang="en-US" altLang="zh-CN"/>
              <a:t>	</a:t>
            </a:r>
            <a:r>
              <a:rPr lang="zh-CN" altLang="en-US"/>
              <a:t> &gt;&gt;&gt; class Person():</a:t>
            </a:r>
            <a:endParaRPr lang="zh-CN" altLang="en-US"/>
          </a:p>
          <a:p>
            <a:r>
              <a:rPr lang="en-US" altLang="zh-CN"/>
              <a:t>		</a:t>
            </a:r>
            <a:r>
              <a:rPr lang="zh-CN" altLang="en-US"/>
              <a:t>... def __init__(self, name):</a:t>
            </a:r>
            <a:endParaRPr lang="zh-CN" altLang="en-US"/>
          </a:p>
          <a:p>
            <a:r>
              <a:rPr lang="en-US" altLang="zh-CN"/>
              <a:t>		</a:t>
            </a:r>
            <a:r>
              <a:rPr lang="zh-CN" altLang="en-US"/>
              <a:t>... self.name = name</a:t>
            </a:r>
            <a:endParaRPr lang="zh-CN" altLang="en-US"/>
          </a:p>
          <a:p>
            <a:r>
              <a:rPr lang="en-US" altLang="zh-CN"/>
              <a:t>		</a:t>
            </a:r>
            <a:r>
              <a:rPr lang="zh-CN" altLang="en-US"/>
              <a:t>...</a:t>
            </a:r>
            <a:endParaRPr lang="zh-CN" altLang="en-US"/>
          </a:p>
          <a:p>
            <a:r>
              <a:rPr lang="en-US" altLang="zh-CN"/>
              <a:t>		</a:t>
            </a:r>
            <a:r>
              <a:rPr lang="zh-CN" altLang="en-US"/>
              <a:t>&gt;&gt;&gt;</a:t>
            </a:r>
            <a:endParaRPr lang="zh-CN" altLang="en-US"/>
          </a:p>
        </p:txBody>
      </p:sp>
      <p:sp>
        <p:nvSpPr>
          <p:cNvPr id="10" name="文本框 9"/>
          <p:cNvSpPr txBox="1"/>
          <p:nvPr/>
        </p:nvSpPr>
        <p:spPr>
          <a:xfrm>
            <a:off x="739775" y="4692650"/>
            <a:ext cx="7376795" cy="922020"/>
          </a:xfrm>
          <a:prstGeom prst="rect">
            <a:avLst/>
          </a:prstGeom>
          <a:noFill/>
        </p:spPr>
        <p:txBody>
          <a:bodyPr wrap="square" rtlCol="0">
            <a:spAutoFit/>
          </a:bodyPr>
          <a:p>
            <a:r>
              <a:rPr lang="zh-CN" altLang="en-US"/>
              <a:t>现在，用 Person 类创建一个对象，为 name 特性传递一个字符串参数：</a:t>
            </a:r>
            <a:endParaRPr lang="zh-CN" altLang="en-US"/>
          </a:p>
          <a:p>
            <a:endParaRPr lang="zh-CN" altLang="en-US"/>
          </a:p>
          <a:p>
            <a:r>
              <a:rPr lang="en-US" altLang="zh-CN"/>
              <a:t>		</a:t>
            </a:r>
            <a:r>
              <a:rPr lang="zh-CN" altLang="en-US"/>
              <a:t>&gt;&gt;&gt; hunter = Person('Elmer Fudd')</a:t>
            </a:r>
            <a:endParaRPr lang="zh-CN" altLang="en-US"/>
          </a:p>
        </p:txBody>
      </p:sp>
      <p:sp>
        <p:nvSpPr>
          <p:cNvPr id="8" name="文本框 7"/>
          <p:cNvSpPr txBox="1"/>
          <p:nvPr/>
        </p:nvSpPr>
        <p:spPr>
          <a:xfrm>
            <a:off x="739775" y="1640205"/>
            <a:ext cx="7835900" cy="645160"/>
          </a:xfrm>
          <a:prstGeom prst="rect">
            <a:avLst/>
          </a:prstGeom>
          <a:noFill/>
        </p:spPr>
        <p:txBody>
          <a:bodyPr wrap="square" rtlCol="0">
            <a:spAutoFit/>
          </a:bodyPr>
          <a:p>
            <a:r>
              <a:rPr lang="zh-CN" altLang="en-US"/>
              <a:t>尽管我们添加了初始化方法， 但用这个 Person 类创建的对象仍然什么也做不了 这次我们将创建一个简单可用的 Python 对象。</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6.2  </a:t>
            </a:r>
            <a:r>
              <a:rPr lang="zh-CN" altLang="en-US" sz="3200" b="1">
                <a:effectLst/>
                <a:latin typeface="Times New Roman" panose="02020603050405020304" charset="0"/>
                <a:sym typeface="+mn-ea"/>
              </a:rPr>
              <a:t>使用</a:t>
            </a:r>
            <a:r>
              <a:rPr lang="en-US" altLang="zh-CN" sz="3200" b="1">
                <a:effectLst/>
                <a:latin typeface="Times New Roman" panose="02020603050405020304" charset="0"/>
                <a:sym typeface="+mn-ea"/>
              </a:rPr>
              <a:t>class</a:t>
            </a:r>
            <a:r>
              <a:rPr lang="zh-CN" altLang="en-US" sz="3200" b="1">
                <a:effectLst/>
                <a:latin typeface="Times New Roman" panose="02020603050405020304" charset="0"/>
                <a:sym typeface="+mn-ea"/>
              </a:rPr>
              <a:t>定义类</a:t>
            </a:r>
            <a:endParaRPr lang="zh-CN" altLang="en-US" sz="3200" b="1">
              <a:effectLst/>
              <a:latin typeface="Times New Roman" panose="02020603050405020304" charset="0"/>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100" name="文本框 99"/>
          <p:cNvSpPr txBox="1"/>
          <p:nvPr/>
        </p:nvSpPr>
        <p:spPr>
          <a:xfrm>
            <a:off x="530225" y="1612265"/>
            <a:ext cx="7662545" cy="2861310"/>
          </a:xfrm>
          <a:prstGeom prst="rect">
            <a:avLst/>
          </a:prstGeom>
          <a:noFill/>
          <a:ln w="9525">
            <a:noFill/>
          </a:ln>
        </p:spPr>
        <p:txBody>
          <a:bodyPr wrap="square">
            <a:spAutoFit/>
          </a:bodyPr>
          <a:p>
            <a:pPr indent="0"/>
            <a:r>
              <a:rPr lang="zh-CN" sz="2000" b="0">
                <a:solidFill>
                  <a:srgbClr val="000000"/>
                </a:solidFill>
                <a:latin typeface="+mn-ea"/>
                <a:cs typeface="+mn-ea"/>
              </a:rPr>
              <a:t>上面这短短的一行代码实际做了以下工作：</a:t>
            </a:r>
            <a:endParaRPr lang="zh-CN" sz="2000" b="0">
              <a:solidFill>
                <a:srgbClr val="000000"/>
              </a:solidFill>
              <a:latin typeface="+mn-ea"/>
              <a:cs typeface="+mn-ea"/>
            </a:endParaRPr>
          </a:p>
          <a:p>
            <a:pPr indent="0"/>
            <a:endParaRPr lang="zh-CN" sz="2000" b="0">
              <a:solidFill>
                <a:srgbClr val="000000"/>
              </a:solidFill>
              <a:latin typeface="+mn-ea"/>
              <a:cs typeface="+mn-ea"/>
            </a:endParaRPr>
          </a:p>
          <a:p>
            <a:pPr indent="0"/>
            <a:r>
              <a:rPr lang="en-US" sz="2000" b="0">
                <a:solidFill>
                  <a:srgbClr val="000000"/>
                </a:solidFill>
                <a:latin typeface="+mn-ea"/>
                <a:cs typeface="+mn-ea"/>
              </a:rPr>
              <a:t>	• </a:t>
            </a:r>
            <a:r>
              <a:rPr lang="zh-CN" sz="2000" b="0">
                <a:solidFill>
                  <a:srgbClr val="000000"/>
                </a:solidFill>
                <a:latin typeface="+mn-ea"/>
                <a:cs typeface="+mn-ea"/>
              </a:rPr>
              <a:t>查看</a:t>
            </a:r>
            <a:r>
              <a:rPr lang="en-US" sz="2000" b="0">
                <a:solidFill>
                  <a:srgbClr val="000000"/>
                </a:solidFill>
                <a:latin typeface="+mn-ea"/>
                <a:cs typeface="+mn-ea"/>
              </a:rPr>
              <a:t> Person </a:t>
            </a:r>
            <a:r>
              <a:rPr lang="zh-CN" sz="2000" b="0">
                <a:solidFill>
                  <a:srgbClr val="000000"/>
                </a:solidFill>
                <a:latin typeface="+mn-ea"/>
                <a:cs typeface="+mn-ea"/>
              </a:rPr>
              <a:t>类的定义；</a:t>
            </a:r>
            <a:endParaRPr lang="zh-CN" sz="2000" b="0">
              <a:solidFill>
                <a:srgbClr val="000000"/>
              </a:solidFill>
              <a:latin typeface="+mn-ea"/>
              <a:cs typeface="+mn-ea"/>
            </a:endParaRPr>
          </a:p>
          <a:p>
            <a:pPr indent="0"/>
            <a:r>
              <a:rPr lang="en-US" sz="2000" b="0">
                <a:solidFill>
                  <a:srgbClr val="000000"/>
                </a:solidFill>
                <a:latin typeface="+mn-ea"/>
                <a:cs typeface="+mn-ea"/>
              </a:rPr>
              <a:t>	• </a:t>
            </a:r>
            <a:r>
              <a:rPr lang="zh-CN" sz="2000" b="0">
                <a:solidFill>
                  <a:srgbClr val="000000"/>
                </a:solidFill>
                <a:latin typeface="+mn-ea"/>
                <a:cs typeface="+mn-ea"/>
              </a:rPr>
              <a:t>在内存中实例化（创建）一个新的对象；</a:t>
            </a:r>
            <a:endParaRPr lang="zh-CN" sz="2000" b="0">
              <a:solidFill>
                <a:srgbClr val="000000"/>
              </a:solidFill>
              <a:latin typeface="+mn-ea"/>
              <a:cs typeface="+mn-ea"/>
            </a:endParaRPr>
          </a:p>
          <a:p>
            <a:pPr indent="0"/>
            <a:r>
              <a:rPr lang="en-US" sz="2000" b="0">
                <a:solidFill>
                  <a:srgbClr val="000000"/>
                </a:solidFill>
                <a:latin typeface="+mn-ea"/>
                <a:cs typeface="+mn-ea"/>
              </a:rPr>
              <a:t>	• </a:t>
            </a:r>
            <a:r>
              <a:rPr lang="zh-CN" sz="2000" b="0">
                <a:solidFill>
                  <a:srgbClr val="000000"/>
                </a:solidFill>
                <a:latin typeface="+mn-ea"/>
                <a:cs typeface="+mn-ea"/>
              </a:rPr>
              <a:t>调用对象的</a:t>
            </a:r>
            <a:r>
              <a:rPr lang="en-US" sz="2000" b="0">
                <a:solidFill>
                  <a:srgbClr val="000000"/>
                </a:solidFill>
                <a:latin typeface="+mn-ea"/>
                <a:cs typeface="+mn-ea"/>
              </a:rPr>
              <a:t> __init__</a:t>
            </a:r>
            <a:r>
              <a:rPr lang="zh-CN" sz="2000" b="0">
                <a:solidFill>
                  <a:srgbClr val="000000"/>
                </a:solidFill>
                <a:latin typeface="+mn-ea"/>
                <a:cs typeface="+mn-ea"/>
              </a:rPr>
              <a:t>方法，将这个新创建的对象作为</a:t>
            </a:r>
            <a:r>
              <a:rPr lang="en-US" sz="2000" b="0">
                <a:solidFill>
                  <a:srgbClr val="000000"/>
                </a:solidFill>
                <a:latin typeface="+mn-ea"/>
                <a:cs typeface="+mn-ea"/>
              </a:rPr>
              <a:t> self	  </a:t>
            </a:r>
            <a:r>
              <a:rPr lang="zh-CN" sz="2000" b="0">
                <a:solidFill>
                  <a:srgbClr val="000000"/>
                </a:solidFill>
                <a:latin typeface="+mn-ea"/>
                <a:cs typeface="+mn-ea"/>
              </a:rPr>
              <a:t>传入，并将另一个参数（</a:t>
            </a:r>
            <a:r>
              <a:rPr lang="en-US" sz="2000" b="0">
                <a:solidFill>
                  <a:srgbClr val="000000"/>
                </a:solidFill>
                <a:latin typeface="+mn-ea"/>
                <a:cs typeface="+mn-ea"/>
              </a:rPr>
              <a:t>'ElmerFudd'</a:t>
            </a:r>
            <a:r>
              <a:rPr lang="zh-CN" sz="2000" b="0">
                <a:solidFill>
                  <a:srgbClr val="000000"/>
                </a:solidFill>
                <a:latin typeface="+mn-ea"/>
                <a:cs typeface="+mn-ea"/>
              </a:rPr>
              <a:t>）作为</a:t>
            </a:r>
            <a:r>
              <a:rPr lang="en-US" sz="2000" b="0">
                <a:solidFill>
                  <a:srgbClr val="000000"/>
                </a:solidFill>
                <a:latin typeface="+mn-ea"/>
                <a:cs typeface="+mn-ea"/>
              </a:rPr>
              <a:t> name </a:t>
            </a:r>
            <a:r>
              <a:rPr lang="zh-CN" sz="2000" b="0">
                <a:solidFill>
                  <a:srgbClr val="000000"/>
                </a:solidFill>
                <a:latin typeface="+mn-ea"/>
                <a:cs typeface="+mn-ea"/>
              </a:rPr>
              <a:t>传入；</a:t>
            </a:r>
            <a:endParaRPr lang="zh-CN" sz="2000" b="0">
              <a:solidFill>
                <a:srgbClr val="000000"/>
              </a:solidFill>
              <a:latin typeface="+mn-ea"/>
              <a:cs typeface="+mn-ea"/>
            </a:endParaRPr>
          </a:p>
          <a:p>
            <a:pPr indent="0"/>
            <a:r>
              <a:rPr lang="en-US" sz="2000" b="0">
                <a:solidFill>
                  <a:srgbClr val="000000"/>
                </a:solidFill>
                <a:latin typeface="+mn-ea"/>
                <a:cs typeface="+mn-ea"/>
              </a:rPr>
              <a:t>	• </a:t>
            </a:r>
            <a:r>
              <a:rPr lang="zh-CN" sz="2000" b="0">
                <a:solidFill>
                  <a:srgbClr val="000000"/>
                </a:solidFill>
                <a:latin typeface="+mn-ea"/>
                <a:cs typeface="+mn-ea"/>
              </a:rPr>
              <a:t>将</a:t>
            </a:r>
            <a:r>
              <a:rPr lang="en-US" sz="2000" b="0">
                <a:solidFill>
                  <a:srgbClr val="000000"/>
                </a:solidFill>
                <a:latin typeface="+mn-ea"/>
                <a:cs typeface="+mn-ea"/>
              </a:rPr>
              <a:t> name </a:t>
            </a:r>
            <a:r>
              <a:rPr lang="zh-CN" sz="2000" b="0">
                <a:solidFill>
                  <a:srgbClr val="000000"/>
                </a:solidFill>
                <a:latin typeface="+mn-ea"/>
                <a:cs typeface="+mn-ea"/>
              </a:rPr>
              <a:t>的值存入对象；</a:t>
            </a:r>
            <a:endParaRPr lang="zh-CN" sz="2000" b="0">
              <a:solidFill>
                <a:srgbClr val="000000"/>
              </a:solidFill>
              <a:latin typeface="+mn-ea"/>
              <a:cs typeface="+mn-ea"/>
            </a:endParaRPr>
          </a:p>
          <a:p>
            <a:pPr indent="0"/>
            <a:r>
              <a:rPr lang="en-US" sz="2000" b="0">
                <a:solidFill>
                  <a:srgbClr val="000000"/>
                </a:solidFill>
                <a:latin typeface="+mn-ea"/>
                <a:cs typeface="+mn-ea"/>
              </a:rPr>
              <a:t>	• </a:t>
            </a:r>
            <a:r>
              <a:rPr lang="zh-CN" sz="2000" b="0">
                <a:solidFill>
                  <a:srgbClr val="000000"/>
                </a:solidFill>
                <a:latin typeface="+mn-ea"/>
                <a:cs typeface="+mn-ea"/>
              </a:rPr>
              <a:t>返回这个新的对象；</a:t>
            </a:r>
            <a:endParaRPr lang="zh-CN" sz="2000" b="0">
              <a:solidFill>
                <a:srgbClr val="000000"/>
              </a:solidFill>
              <a:latin typeface="+mn-ea"/>
              <a:cs typeface="+mn-ea"/>
            </a:endParaRPr>
          </a:p>
          <a:p>
            <a:pPr indent="0"/>
            <a:r>
              <a:rPr lang="en-US" sz="2000" b="0">
                <a:solidFill>
                  <a:srgbClr val="000000"/>
                </a:solidFill>
                <a:latin typeface="+mn-ea"/>
                <a:cs typeface="+mn-ea"/>
              </a:rPr>
              <a:t>	• </a:t>
            </a:r>
            <a:r>
              <a:rPr lang="zh-CN" sz="2000" b="0">
                <a:solidFill>
                  <a:srgbClr val="000000"/>
                </a:solidFill>
                <a:latin typeface="+mn-ea"/>
                <a:cs typeface="+mn-ea"/>
              </a:rPr>
              <a:t>将名字</a:t>
            </a:r>
            <a:r>
              <a:rPr lang="en-US" sz="2000" b="0">
                <a:solidFill>
                  <a:srgbClr val="000000"/>
                </a:solidFill>
                <a:latin typeface="+mn-ea"/>
                <a:cs typeface="+mn-ea"/>
              </a:rPr>
              <a:t> hunter </a:t>
            </a:r>
            <a:r>
              <a:rPr lang="zh-CN" sz="2000" b="0">
                <a:solidFill>
                  <a:srgbClr val="000000"/>
                </a:solidFill>
                <a:latin typeface="+mn-ea"/>
                <a:cs typeface="+mn-ea"/>
              </a:rPr>
              <a:t>与这个对象关联。</a:t>
            </a:r>
            <a:endParaRPr lang="zh-CN" altLang="en-US" sz="2000">
              <a:latin typeface="+mn-ea"/>
              <a:cs typeface="+mn-ea"/>
            </a:endParaRPr>
          </a:p>
        </p:txBody>
      </p:sp>
      <p:sp>
        <p:nvSpPr>
          <p:cNvPr id="9" name="文本框 8"/>
          <p:cNvSpPr txBox="1"/>
          <p:nvPr/>
        </p:nvSpPr>
        <p:spPr>
          <a:xfrm>
            <a:off x="478790" y="4855845"/>
            <a:ext cx="7662545" cy="1014730"/>
          </a:xfrm>
          <a:prstGeom prst="rect">
            <a:avLst/>
          </a:prstGeom>
          <a:noFill/>
          <a:ln w="9525">
            <a:noFill/>
          </a:ln>
        </p:spPr>
        <p:txBody>
          <a:bodyPr wrap="square">
            <a:spAutoFit/>
          </a:bodyPr>
          <a:p>
            <a:pPr indent="0"/>
            <a:r>
              <a:rPr lang="zh-CN" sz="2000" b="0">
                <a:solidFill>
                  <a:srgbClr val="000000"/>
                </a:solidFill>
                <a:latin typeface="+mn-ea"/>
                <a:cs typeface="+mn-ea"/>
              </a:rPr>
              <a:t>这个新对象与任何其他的 Python 对象一样。你可以把它当作列表、元组、字典或集合中的元素，也可以把它当作参数传递给函数，或者把它做为函数的返回结果。</a:t>
            </a:r>
            <a:endParaRPr lang="zh-CN" sz="2000" b="0">
              <a:solidFill>
                <a:srgbClr val="000000"/>
              </a:solidFill>
              <a:latin typeface="+mn-ea"/>
              <a:cs typeface="+mn-ea"/>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41350" y="421640"/>
            <a:ext cx="4741545" cy="601980"/>
          </a:xfrm>
        </p:spPr>
        <p:txBody>
          <a:bodyPr anchor="t" anchorCtr="0">
            <a:normAutofit/>
          </a:bodyPr>
          <a:lstStyle/>
          <a:p>
            <a:pPr algn="l"/>
            <a:r>
              <a:rPr lang="zh-CN" altLang="en-US" sz="3200" b="1">
                <a:effectLst/>
                <a:latin typeface="Times New Roman" panose="02020603050405020304" charset="0"/>
                <a:sym typeface="+mn-ea"/>
              </a:rPr>
              <a:t>§</a:t>
            </a:r>
            <a:r>
              <a:rPr lang="en-US" altLang="zh-CN" sz="3200" b="1">
                <a:effectLst/>
                <a:latin typeface="Times New Roman" panose="02020603050405020304" charset="0"/>
                <a:sym typeface="+mn-ea"/>
              </a:rPr>
              <a:t>6.2  </a:t>
            </a:r>
            <a:r>
              <a:rPr lang="zh-CN" altLang="en-US" sz="3200" b="1">
                <a:effectLst/>
                <a:latin typeface="Times New Roman" panose="02020603050405020304" charset="0"/>
                <a:sym typeface="+mn-ea"/>
              </a:rPr>
              <a:t>使用</a:t>
            </a:r>
            <a:r>
              <a:rPr lang="en-US" altLang="zh-CN" sz="3200" b="1">
                <a:effectLst/>
                <a:latin typeface="Times New Roman" panose="02020603050405020304" charset="0"/>
                <a:sym typeface="+mn-ea"/>
              </a:rPr>
              <a:t>class</a:t>
            </a:r>
            <a:r>
              <a:rPr lang="zh-CN" altLang="en-US" sz="3200" b="1">
                <a:effectLst/>
                <a:latin typeface="Times New Roman" panose="02020603050405020304" charset="0"/>
                <a:sym typeface="+mn-ea"/>
              </a:rPr>
              <a:t>定义类</a:t>
            </a:r>
            <a:endParaRPr lang="zh-CN" altLang="en-US" sz="3200" b="1">
              <a:effectLst/>
              <a:latin typeface="Times New Roman" panose="02020603050405020304" charset="0"/>
              <a:sym typeface="+mn-ea"/>
            </a:endParaRPr>
          </a:p>
        </p:txBody>
      </p:sp>
      <p:sp>
        <p:nvSpPr>
          <p:cNvPr id="4" name="副标题 3"/>
          <p:cNvSpPr>
            <a:spLocks noGrp="1"/>
          </p:cNvSpPr>
          <p:nvPr>
            <p:ph type="subTitle" idx="1"/>
          </p:nvPr>
        </p:nvSpPr>
        <p:spPr>
          <a:xfrm>
            <a:off x="806450" y="1377950"/>
            <a:ext cx="7539990" cy="907415"/>
          </a:xfrm>
        </p:spPr>
        <p:txBody>
          <a:bodyPr>
            <a:normAutofit/>
          </a:bodyPr>
          <a:lstStyle/>
          <a:p>
            <a:pPr algn="l" fontAlgn="auto">
              <a:lnSpc>
                <a:spcPct val="150000"/>
              </a:lnSpc>
              <a:spcBef>
                <a:spcPts val="0"/>
              </a:spcBef>
            </a:pPr>
            <a:r>
              <a:rPr lang="en-US" altLang="zh-CN" sz="2500">
                <a:solidFill>
                  <a:srgbClr val="FF0000"/>
                </a:solidFill>
                <a:latin typeface="Times New Roman" panose="02020603050405020304" charset="0"/>
                <a:sym typeface="+mn-ea"/>
              </a:rPr>
              <a:t>     </a:t>
            </a:r>
            <a:endParaRPr lang="en-US" altLang="zh-CN" sz="1800">
              <a:latin typeface="Times New Roman" panose="02020603050405020304" charset="0"/>
              <a:sym typeface="+mn-ea"/>
            </a:endParaRPr>
          </a:p>
        </p:txBody>
      </p:sp>
      <p:sp>
        <p:nvSpPr>
          <p:cNvPr id="8" name="文本框 7"/>
          <p:cNvSpPr txBox="1"/>
          <p:nvPr/>
        </p:nvSpPr>
        <p:spPr>
          <a:xfrm>
            <a:off x="641350" y="2285365"/>
            <a:ext cx="7606665" cy="460375"/>
          </a:xfrm>
          <a:prstGeom prst="rect">
            <a:avLst/>
          </a:prstGeom>
          <a:noFill/>
        </p:spPr>
        <p:txBody>
          <a:bodyPr wrap="square" rtlCol="0">
            <a:spAutoFit/>
          </a:bodyPr>
          <a:p>
            <a:r>
              <a:rPr lang="en-US" altLang="zh-CN" sz="2400"/>
              <a:t>	</a:t>
            </a:r>
            <a:r>
              <a:rPr lang="zh-CN" altLang="en-US" sz="2400"/>
              <a:t>它作为对象的特性存储在了对象里。</a:t>
            </a:r>
            <a:endParaRPr lang="zh-CN" altLang="en-US" sz="2400"/>
          </a:p>
        </p:txBody>
      </p:sp>
      <p:sp>
        <p:nvSpPr>
          <p:cNvPr id="7" name="文本框 6"/>
          <p:cNvSpPr txBox="1"/>
          <p:nvPr/>
        </p:nvSpPr>
        <p:spPr>
          <a:xfrm>
            <a:off x="130175" y="3091180"/>
            <a:ext cx="7797165" cy="1229995"/>
          </a:xfrm>
          <a:prstGeom prst="rect">
            <a:avLst/>
          </a:prstGeom>
          <a:noFill/>
        </p:spPr>
        <p:txBody>
          <a:bodyPr wrap="square" rtlCol="0">
            <a:spAutoFit/>
          </a:bodyPr>
          <a:p>
            <a:pPr lvl="1"/>
            <a:r>
              <a:rPr lang="zh-CN" altLang="en-US" sz="2000"/>
              <a:t>可以直接对它进行读写操作：</a:t>
            </a:r>
            <a:endParaRPr lang="zh-CN" altLang="en-US" sz="2000"/>
          </a:p>
          <a:p>
            <a:pPr lvl="1"/>
            <a:endParaRPr lang="zh-CN" altLang="en-US"/>
          </a:p>
          <a:p>
            <a:pPr lvl="1"/>
            <a:r>
              <a:rPr lang="en-US" altLang="zh-CN"/>
              <a:t>		</a:t>
            </a:r>
            <a:r>
              <a:rPr lang="zh-CN" altLang="en-US"/>
              <a:t>&gt;&gt;&gt; print('The mighty hunter: ', hunter.name)</a:t>
            </a:r>
            <a:endParaRPr lang="zh-CN" altLang="en-US"/>
          </a:p>
          <a:p>
            <a:pPr lvl="1"/>
            <a:r>
              <a:rPr lang="en-US" altLang="zh-CN"/>
              <a:t>		</a:t>
            </a:r>
            <a:r>
              <a:rPr lang="zh-CN" altLang="en-US"/>
              <a:t>The mighty hunter: Elmer Fudd</a:t>
            </a:r>
            <a:endParaRPr lang="zh-CN" altLang="en-US"/>
          </a:p>
        </p:txBody>
      </p:sp>
      <p:sp>
        <p:nvSpPr>
          <p:cNvPr id="9" name="文本框 8"/>
          <p:cNvSpPr txBox="1"/>
          <p:nvPr/>
        </p:nvSpPr>
        <p:spPr>
          <a:xfrm>
            <a:off x="641985" y="4493895"/>
            <a:ext cx="7606030" cy="1753235"/>
          </a:xfrm>
          <a:prstGeom prst="rect">
            <a:avLst/>
          </a:prstGeom>
          <a:noFill/>
        </p:spPr>
        <p:txBody>
          <a:bodyPr wrap="square" rtlCol="0">
            <a:spAutoFit/>
          </a:bodyPr>
          <a:p>
            <a:r>
              <a:rPr lang="zh-CN" altLang="en-US"/>
              <a:t>记住，在 Person 类定义的内部，你可以直接通过 self.name 访问 name 特性。而当创建了一个实际的对象后，例如这里的 hunter，需要通过 hunter.name 来访问它。</a:t>
            </a:r>
            <a:endParaRPr lang="zh-CN" altLang="en-US"/>
          </a:p>
          <a:p>
            <a:endParaRPr lang="zh-CN" altLang="en-US"/>
          </a:p>
          <a:p>
            <a:r>
              <a:rPr lang="zh-CN" altLang="en-US"/>
              <a:t>在类的定义中， __init__ 并不是必需的。只有当需要区分由该类创建的不同对象时，才需要指定 __init__ 方法。</a:t>
            </a:r>
            <a:endParaRPr lang="zh-CN" altLang="en-US"/>
          </a:p>
        </p:txBody>
      </p:sp>
      <p:sp>
        <p:nvSpPr>
          <p:cNvPr id="5" name="文本框 4"/>
          <p:cNvSpPr txBox="1"/>
          <p:nvPr/>
        </p:nvSpPr>
        <p:spPr>
          <a:xfrm>
            <a:off x="641350" y="1444625"/>
            <a:ext cx="6976110" cy="460375"/>
          </a:xfrm>
          <a:prstGeom prst="rect">
            <a:avLst/>
          </a:prstGeom>
          <a:noFill/>
        </p:spPr>
        <p:txBody>
          <a:bodyPr wrap="square" rtlCol="0">
            <a:spAutoFit/>
          </a:bodyPr>
          <a:p>
            <a:r>
              <a:rPr lang="zh-CN" altLang="en-US" sz="2400"/>
              <a:t>我们刚刚传入的 name 参数此时又在哪儿呢？</a:t>
            </a:r>
            <a:endParaRPr lang="zh-CN"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9" grpId="0"/>
    </p:bldLst>
  </p:timing>
</p:sld>
</file>

<file path=ppt/tags/tag1.xml><?xml version="1.0" encoding="utf-8"?>
<p:tagLst xmlns:p="http://schemas.openxmlformats.org/presentationml/2006/main">
  <p:tag name="KSO_WM_TAG_VERSION" val="1.0"/>
  <p:tag name="KSO_WM_TEMPLATE_CATEGORY" val="custom"/>
  <p:tag name="KSO_WM_TEMPLATE_INDEX" val="257"/>
</p:tagLst>
</file>

<file path=ppt/tags/tag2.xml><?xml version="1.0" encoding="utf-8"?>
<p:tagLst xmlns:p="http://schemas.openxmlformats.org/presentationml/2006/main">
  <p:tag name="KSO_WM_TAG_VERSION" val="1.0"/>
  <p:tag name="KSO_WM_TEMPLATE_CATEGORY" val="custom"/>
  <p:tag name="KSO_WM_TEMPLATE_INDEX" val="257"/>
</p:tagLst>
</file>

<file path=ppt/tags/tag3.xml><?xml version="1.0" encoding="utf-8"?>
<p:tagLst xmlns:p="http://schemas.openxmlformats.org/presentationml/2006/main">
  <p:tag name="KSO_WM_TEMPLATE_CATEGORY" val="custom"/>
  <p:tag name="KSO_WM_TEMPLATE_INDEX" val="257"/>
  <p:tag name="KSO_WM_TAG_VERSION" val="1.0"/>
  <p:tag name="KSO_WM_TEMPLATE_THUMBS_INDEX" val="1、9、12、18、22、25、27、28、29"/>
  <p:tag name="KSO_WM_BEAUTIFY_FLAG" val="#wm#"/>
</p:tagLst>
</file>

<file path=ppt/tags/tag4.xml><?xml version="1.0" encoding="utf-8"?>
<p:tagLst xmlns:p="http://schemas.openxmlformats.org/presentationml/2006/main">
  <p:tag name="KSO_WM_TAG_VERSION" val="1.0"/>
  <p:tag name="KSO_WM_BEAUTIFY_FLAG" val="#wm#"/>
  <p:tag name="KSO_WM_UNIT_TYPE" val="i"/>
  <p:tag name="KSO_WM_UNIT_ID" val="custom257_6*i*0"/>
  <p:tag name="KSO_WM_TEMPLATE_CATEGORY" val="custom"/>
  <p:tag name="KSO_WM_TEMPLATE_INDEX" val="257"/>
  <p:tag name="KSO_WM_UNIT_INDEX" val="0"/>
</p:tagLst>
</file>

<file path=ppt/tags/tag5.xml><?xml version="1.0" encoding="utf-8"?>
<p:tagLst xmlns:p="http://schemas.openxmlformats.org/presentationml/2006/main">
  <p:tag name="KSO_WM_TAG_VERSION" val="1.0"/>
  <p:tag name="KSO_WM_BEAUTIFY_FLAG" val="#wm#"/>
  <p:tag name="KSO_WM_UNIT_TYPE" val="i"/>
  <p:tag name="KSO_WM_UNIT_ID" val="custom257_6*i*3"/>
  <p:tag name="KSO_WM_TEMPLATE_CATEGORY" val="custom"/>
  <p:tag name="KSO_WM_TEMPLATE_INDEX" val="257"/>
  <p:tag name="KSO_WM_UNIT_INDEX" val="3"/>
</p:tagLst>
</file>

<file path=ppt/tags/tag6.xml><?xml version="1.0" encoding="utf-8"?>
<p:tagLst xmlns:p="http://schemas.openxmlformats.org/presentationml/2006/main">
  <p:tag name="KSO_WM_TEMPLATE_CATEGORY" val="custom"/>
  <p:tag name="KSO_WM_TEMPLATE_INDEX" val="257"/>
  <p:tag name="KSO_WM_TAG_VERSION" val="1.0"/>
  <p:tag name="KSO_WM_BEAUTIFY_FLAG" val="#wm#"/>
  <p:tag name="KSO_WM_UNIT_TYPE" val="l_i"/>
  <p:tag name="KSO_WM_UNIT_INDEX" val="1_1"/>
  <p:tag name="KSO_WM_UNIT_ID" val="custom257_6*l_i*1_1"/>
  <p:tag name="KSO_WM_UNIT_CLEAR" val="1"/>
  <p:tag name="KSO_WM_UNIT_LAYERLEVEL" val="1_1"/>
  <p:tag name="KSO_WM_DIAGRAM_GROUP_CODE" val="l1-1"/>
  <p:tag name="KSO_WM_UNIT_FILL_FORE_SCHEMECOLOR_INDEX" val="5"/>
  <p:tag name="KSO_WM_UNIT_FILL_TYPE" val="1"/>
  <p:tag name="KSO_WM_UNIT_TEXT_FILL_FORE_SCHEMECOLOR_INDEX" val="13"/>
  <p:tag name="KSO_WM_UNIT_TEXT_FILL_TYPE" val="1"/>
  <p:tag name="KSO_WM_UNIT_USESOURCEFORMAT_APPLY" val="1"/>
</p:tagLst>
</file>

<file path=ppt/tags/tag7.xml><?xml version="1.0" encoding="utf-8"?>
<p:tagLst xmlns:p="http://schemas.openxmlformats.org/presentationml/2006/main">
  <p:tag name="KSO_WM_TEMPLATE_CATEGORY" val="custom"/>
  <p:tag name="KSO_WM_TEMPLATE_INDEX" val="257"/>
  <p:tag name="KSO_WM_TAG_VERSION" val="1.0"/>
  <p:tag name="KSO_WM_BEAUTIFY_FLAG" val="#wm#"/>
  <p:tag name="KSO_WM_UNIT_TYPE" val="l_h_f"/>
  <p:tag name="KSO_WM_UNIT_INDEX" val="1_1_1"/>
  <p:tag name="KSO_WM_UNIT_ID" val="custom257_6*l_h_f*1_1_1"/>
  <p:tag name="KSO_WM_UNIT_CLEAR" val="1"/>
  <p:tag name="KSO_WM_UNIT_LAYERLEVEL" val="1_1_1"/>
  <p:tag name="KSO_WM_UNIT_VALUE" val="38"/>
  <p:tag name="KSO_WM_UNIT_HIGHLIGHT" val="0"/>
  <p:tag name="KSO_WM_UNIT_COMPATIBLE" val="0"/>
  <p:tag name="KSO_WM_UNIT_PRESET_TEXT_INDEX" val="3"/>
  <p:tag name="KSO_WM_UNIT_PRESET_TEXT_LEN" val="17"/>
  <p:tag name="KSO_WM_DIAGRAM_GROUP_CODE" val="l1-1"/>
  <p:tag name="KSO_WM_UNIT_TEXT_FILL_FORE_SCHEMECOLOR_INDEX" val="13"/>
  <p:tag name="KSO_WM_UNIT_TEXT_FILL_TYPE" val="1"/>
  <p:tag name="KSO_WM_UNIT_USESOURCEFORMAT_APPLY" val="1"/>
</p:tagLst>
</file>

<file path=ppt/tags/tag8.xml><?xml version="1.0" encoding="utf-8"?>
<p:tagLst xmlns:p="http://schemas.openxmlformats.org/presentationml/2006/main">
  <p:tag name="KSO_WM_TEMPLATE_CATEGORY" val="custom"/>
  <p:tag name="KSO_WM_TEMPLATE_INDEX" val="257"/>
  <p:tag name="KSO_WM_TAG_VERSION" val="1.0"/>
  <p:tag name="KSO_WM_SLIDE_ID" val="custom257_6"/>
  <p:tag name="KSO_WM_SLIDE_INDEX" val="6"/>
  <p:tag name="KSO_WM_SLIDE_ITEM_CNT" val="1"/>
  <p:tag name="KSO_WM_SLIDE_LAYOUT" val="b_l"/>
  <p:tag name="KSO_WM_SLIDE_LAYOUT_CNT" val="1_1"/>
  <p:tag name="KSO_WM_SLIDE_TYPE" val="contents"/>
  <p:tag name="KSO_WM_BEAUTIFY_FLAG" val="#wm#"/>
  <p:tag name="KSO_WM_DIAGRAM_GROUP_CODE" val="l1-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Office 主题">
  <a:themeElements>
    <a:clrScheme name="481.1">
      <a:dk1>
        <a:srgbClr val="5F5F5F"/>
      </a:dk1>
      <a:lt1>
        <a:srgbClr val="FFFFFF"/>
      </a:lt1>
      <a:dk2>
        <a:srgbClr val="5F5F5F"/>
      </a:dk2>
      <a:lt2>
        <a:srgbClr val="FFFFFF"/>
      </a:lt2>
      <a:accent1>
        <a:srgbClr val="1198EB"/>
      </a:accent1>
      <a:accent2>
        <a:srgbClr val="628EE3"/>
      </a:accent2>
      <a:accent3>
        <a:srgbClr val="2BC3B5"/>
      </a:accent3>
      <a:accent4>
        <a:srgbClr val="92D050"/>
      </a:accent4>
      <a:accent5>
        <a:srgbClr val="FFC000"/>
      </a:accent5>
      <a:accent6>
        <a:srgbClr val="E3EC83"/>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17635</Words>
  <Application>WPS 演示</Application>
  <PresentationFormat>全屏显示(4:3)</PresentationFormat>
  <Paragraphs>945</Paragraphs>
  <Slides>54</Slides>
  <Notes>24</Notes>
  <HiddenSlides>0</HiddenSlides>
  <MMClips>0</MMClips>
  <ScaleCrop>false</ScaleCrop>
  <HeadingPairs>
    <vt:vector size="6" baseType="variant">
      <vt:variant>
        <vt:lpstr>已用的字体</vt:lpstr>
      </vt:variant>
      <vt:variant>
        <vt:i4>8</vt:i4>
      </vt:variant>
      <vt:variant>
        <vt:lpstr>主题</vt:lpstr>
      </vt:variant>
      <vt:variant>
        <vt:i4>6</vt:i4>
      </vt:variant>
      <vt:variant>
        <vt:lpstr>幻灯片标题</vt:lpstr>
      </vt:variant>
      <vt:variant>
        <vt:i4>54</vt:i4>
      </vt:variant>
    </vt:vector>
  </HeadingPairs>
  <TitlesOfParts>
    <vt:vector size="68" baseType="lpstr">
      <vt:lpstr>Arial</vt:lpstr>
      <vt:lpstr>宋体</vt:lpstr>
      <vt:lpstr>Wingdings</vt:lpstr>
      <vt:lpstr>Times New Roman</vt:lpstr>
      <vt:lpstr>Calibri Light</vt:lpstr>
      <vt:lpstr>Calibri</vt:lpstr>
      <vt:lpstr>微软雅黑</vt:lpstr>
      <vt:lpstr>Arial Unicode MS</vt:lpstr>
      <vt:lpstr>Office 主题</vt:lpstr>
      <vt:lpstr>3_自定义设计方案</vt:lpstr>
      <vt:lpstr>2_自定义设计方案</vt:lpstr>
      <vt:lpstr>1_自定义设计方案</vt:lpstr>
      <vt:lpstr>自定义设计方案</vt:lpstr>
      <vt:lpstr>1_Office 主题</vt:lpstr>
      <vt:lpstr>Python 语言及其应用</vt:lpstr>
      <vt:lpstr>第6章    对象和类  如何使用自定义的数据结构：对象</vt:lpstr>
      <vt:lpstr>§6.1  什么是对象</vt:lpstr>
      <vt:lpstr>§6.2  使用class定义类</vt:lpstr>
      <vt:lpstr>§6.2  使用class定义类</vt:lpstr>
      <vt:lpstr>§6.2  使用class定义类</vt:lpstr>
      <vt:lpstr>§6.2  使用class定义类</vt:lpstr>
      <vt:lpstr>§6.2  使用class定义类</vt:lpstr>
      <vt:lpstr>§6.2  使用class定义类</vt:lpstr>
      <vt:lpstr>§6.3  继承</vt:lpstr>
      <vt:lpstr>§6.3  继承</vt:lpstr>
      <vt:lpstr>§6.3  继承</vt:lpstr>
      <vt:lpstr>§6.3  继承</vt:lpstr>
      <vt:lpstr>§6.4  覆盖方法</vt:lpstr>
      <vt:lpstr>§6.4  覆盖方法</vt:lpstr>
      <vt:lpstr>§6.4  覆盖方法</vt:lpstr>
      <vt:lpstr>§6.5  新方法</vt:lpstr>
      <vt:lpstr>§6.5  新方法</vt:lpstr>
      <vt:lpstr>§6.6  使用super从父类得到帮助</vt:lpstr>
      <vt:lpstr>§6.6  使用super从父类得到帮助</vt:lpstr>
      <vt:lpstr>§6.6  使用super从父类得到帮助</vt:lpstr>
      <vt:lpstr>§6.7  self的自辩</vt:lpstr>
      <vt:lpstr>§6.7  self的自辩</vt:lpstr>
      <vt:lpstr>§6.8  使用属性对特性进行访问和设置</vt:lpstr>
      <vt:lpstr>§6.8  使用属性对特性进行访问和设置</vt:lpstr>
      <vt:lpstr>§6.8  使用属性对特性进行访问和设置</vt:lpstr>
      <vt:lpstr>§6.8 使用属性对特性进行访问和设置</vt:lpstr>
      <vt:lpstr>§6.8  使用属性对特性进行访问和设置</vt:lpstr>
      <vt:lpstr>§6.8  使用属性对特性进行访问和设置</vt:lpstr>
      <vt:lpstr>§6.8  使用属性对特性进行访问和设置</vt:lpstr>
      <vt:lpstr>§6.8  使用属性对特性进行访问和设置</vt:lpstr>
      <vt:lpstr>§6.8  使用属性对特性进行访问和设置</vt:lpstr>
      <vt:lpstr>§6.9  使用名称重整保护私有特性</vt:lpstr>
      <vt:lpstr>§6.9  使用名称重整保护私有特性</vt:lpstr>
      <vt:lpstr>§6.9  使用名称重整保护私有特性</vt:lpstr>
      <vt:lpstr>§6.10  方法的特性</vt:lpstr>
      <vt:lpstr>§6.10  方法的特性  </vt:lpstr>
      <vt:lpstr>§6.10  方法的类型  </vt:lpstr>
      <vt:lpstr>§6.11  鸭子类型  </vt:lpstr>
      <vt:lpstr>§6.11  鸭子类型  </vt:lpstr>
      <vt:lpstr>§6.11  鸭子类型 </vt:lpstr>
      <vt:lpstr>§6.11  鸭子类型  </vt:lpstr>
      <vt:lpstr>§6.12  特殊方法  </vt:lpstr>
      <vt:lpstr>§6.12  特殊方法</vt:lpstr>
      <vt:lpstr>§6.12  特殊方法  </vt:lpstr>
      <vt:lpstr>§6.12  特殊方法  </vt:lpstr>
      <vt:lpstr>§6.12  特殊方法  </vt:lpstr>
      <vt:lpstr>§6.12  特殊方法  </vt:lpstr>
      <vt:lpstr>§6.12  特殊方法  </vt:lpstr>
      <vt:lpstr>§6.13  组合  </vt:lpstr>
      <vt:lpstr>§6.13  组合  </vt:lpstr>
      <vt:lpstr>§6.14　何时使用类和对象而不是模块  </vt:lpstr>
      <vt:lpstr>§6.14　何时使用类和对象而不是模板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508</dc:creator>
  <cp:lastModifiedBy>WithOne</cp:lastModifiedBy>
  <cp:revision>83</cp:revision>
  <dcterms:created xsi:type="dcterms:W3CDTF">2017-11-12T14:07:00Z</dcterms:created>
  <dcterms:modified xsi:type="dcterms:W3CDTF">2018-10-08T12:58:16Z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

<file path=docProps/thumbnail.jpeg>
</file>